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3" r:id="rId2"/>
    <p:sldId id="292" r:id="rId3"/>
    <p:sldId id="312" r:id="rId4"/>
    <p:sldId id="291" r:id="rId5"/>
    <p:sldId id="347" r:id="rId6"/>
    <p:sldId id="335" r:id="rId7"/>
    <p:sldId id="337" r:id="rId8"/>
    <p:sldId id="338" r:id="rId9"/>
    <p:sldId id="336" r:id="rId10"/>
    <p:sldId id="339" r:id="rId11"/>
    <p:sldId id="341" r:id="rId12"/>
    <p:sldId id="342" r:id="rId13"/>
    <p:sldId id="343" r:id="rId14"/>
    <p:sldId id="340" r:id="rId15"/>
    <p:sldId id="313" r:id="rId16"/>
    <p:sldId id="331" r:id="rId17"/>
    <p:sldId id="300" r:id="rId18"/>
    <p:sldId id="333" r:id="rId19"/>
    <p:sldId id="348" r:id="rId20"/>
    <p:sldId id="309" r:id="rId21"/>
    <p:sldId id="310" r:id="rId22"/>
    <p:sldId id="318" r:id="rId23"/>
    <p:sldId id="345" r:id="rId24"/>
    <p:sldId id="346" r:id="rId25"/>
  </p:sldIdLst>
  <p:sldSz cx="9144000" cy="5715000" type="screen16x10"/>
  <p:notesSz cx="6858000" cy="9144000"/>
  <p:embeddedFontLst>
    <p:embeddedFont>
      <p:font typeface="나눔스퀘어라운드 Regular" panose="020B0600000101010101" charset="-127"/>
      <p:regular r:id="rId28"/>
    </p:embeddedFont>
    <p:embeddedFont>
      <p:font typeface="Starcraft" panose="04020500000000000000" pitchFamily="82" charset="0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3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2E3C7E"/>
    <a:srgbClr val="5DD5FF"/>
    <a:srgbClr val="2DC8FF"/>
    <a:srgbClr val="DCE2F0"/>
    <a:srgbClr val="50586C"/>
    <a:srgbClr val="DDA94B"/>
    <a:srgbClr val="1E4174"/>
    <a:srgbClr val="FFCC00"/>
    <a:srgbClr val="DA5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4660"/>
  </p:normalViewPr>
  <p:slideViewPr>
    <p:cSldViewPr>
      <p:cViewPr varScale="1">
        <p:scale>
          <a:sx n="97" d="100"/>
          <a:sy n="97" d="100"/>
        </p:scale>
        <p:origin x="4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10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A0FBC6-2E10-4B26-88A4-982635EC1A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31E50-75D9-4BF6-BBF4-F70767E76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90FF-7229-4F05-B24D-FE13AFE0C2EA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122E2-F6AE-47E8-9F35-B74D9A4E3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610E1-77AF-445A-901B-189B219D6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0D48-5438-4D3E-98E4-4CB7830D688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83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9D62-6E6A-4F98-8AE5-584C2E35749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A43C1-737E-4E43-9E10-4A68B6153F4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포티나이너스팀 발표를 맡은 강지호입니다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039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일꾼 수가 많을 수록 자원채취량이 많아져 승리확률이 높아질 거라 생각해 종족 별 일꾼에 해당하는 코드의 </a:t>
            </a:r>
            <a:r>
              <a:rPr lang="en-US" altLang="ko-KR" dirty="0"/>
              <a:t>count</a:t>
            </a:r>
            <a:r>
              <a:rPr lang="ko-KR" altLang="en-US" dirty="0"/>
              <a:t>값들은 따로 합쳐주었습니다</a:t>
            </a:r>
            <a:r>
              <a:rPr lang="en-US" altLang="ko-KR" dirty="0"/>
              <a:t>. </a:t>
            </a:r>
            <a:r>
              <a:rPr lang="ko-KR" altLang="en-US" dirty="0"/>
              <a:t>그리고 일꾼을 제외한 모든 유닛들의 </a:t>
            </a:r>
            <a:r>
              <a:rPr lang="en-US" altLang="ko-KR" dirty="0"/>
              <a:t>count</a:t>
            </a:r>
            <a:r>
              <a:rPr lang="ko-KR" altLang="en-US" dirty="0"/>
              <a:t>값도 따로 합쳐 새로운 칼럼으로 만들어주었습니다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458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솔루션으로 플레이어별 유닛과 건물생산에 소비된 미네랄과 가스의 총량을 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82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소비한 미네랄과 가스가 더 많을 수록 전투에서 이길 확률은 높아지기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1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미리 유닛과 건물 별 생산에 필요한 미네랄과 가스를 딕셔너리로 만들어 주고 이전에 보여드린 코드 별 </a:t>
            </a:r>
            <a:r>
              <a:rPr lang="en-US" altLang="ko-KR" dirty="0"/>
              <a:t>count</a:t>
            </a:r>
            <a:r>
              <a:rPr lang="ko-KR" altLang="en-US" dirty="0"/>
              <a:t>에 생산 미네랄과 가스를 각각 곱해준 뒤 전부 더하여 구하였습니다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98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솔루션입니다</a:t>
            </a:r>
            <a:r>
              <a:rPr lang="en-US" altLang="ko-KR" dirty="0"/>
              <a:t>. </a:t>
            </a:r>
            <a:r>
              <a:rPr lang="ko-KR" altLang="en-US" dirty="0"/>
              <a:t>저글링이 아무리 많다한들 캐리어 한 기를 절대 죽일 수 없듯이 유닛들의 분류</a:t>
            </a:r>
            <a:r>
              <a:rPr lang="en-US" altLang="ko-KR" dirty="0"/>
              <a:t>, </a:t>
            </a:r>
            <a:r>
              <a:rPr lang="ko-KR" altLang="en-US" dirty="0"/>
              <a:t>그리고 공격 유형에 따라 전투의 유불리가 결정될 거라 생각하였습니다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</a:p>
          <a:p>
            <a:r>
              <a:rPr lang="ko-KR" altLang="en-US" dirty="0"/>
              <a:t>화면과 같이 총 </a:t>
            </a:r>
            <a:r>
              <a:rPr lang="en-US" altLang="ko-KR" dirty="0"/>
              <a:t>6</a:t>
            </a:r>
            <a:r>
              <a:rPr lang="ko-KR" altLang="en-US" dirty="0"/>
              <a:t>종류로 분류해 각 유닛들의 수를 새로운 컬럼으로 만들었습니다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345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모델과 알고리즘에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4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부스팅 알고리즘의 그레디언트 부스트에 속하는 </a:t>
            </a:r>
            <a:r>
              <a:rPr lang="en-US" altLang="ko-KR" dirty="0"/>
              <a:t>LGBM</a:t>
            </a:r>
            <a:r>
              <a:rPr lang="ko-KR" altLang="en-US" dirty="0"/>
              <a:t>알고리즘과 </a:t>
            </a:r>
            <a:r>
              <a:rPr lang="en-US" altLang="ko-KR" dirty="0"/>
              <a:t>CatBoost</a:t>
            </a:r>
            <a:r>
              <a:rPr lang="ko-KR" altLang="en-US" dirty="0"/>
              <a:t>알고리즘을 사용하였습니다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31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앙상블에 대해 설명 드리겠습니다</a:t>
            </a:r>
            <a:r>
              <a:rPr lang="en-US" altLang="ko-KR" dirty="0"/>
              <a:t>. </a:t>
            </a:r>
            <a:r>
              <a:rPr lang="ko-KR" altLang="en-US" dirty="0"/>
              <a:t>앙상블이란 여러 개의 </a:t>
            </a:r>
            <a:r>
              <a:rPr lang="en-US" altLang="ko-KR" dirty="0"/>
              <a:t>Classifier</a:t>
            </a:r>
            <a:r>
              <a:rPr lang="ko-KR" altLang="en-US" dirty="0"/>
              <a:t>를 생성하고 그 예측을 결합함으로써 보다 정확한 최종예측을 도출하는 기법입니다</a:t>
            </a:r>
            <a:r>
              <a:rPr lang="en-US" altLang="ko-KR" dirty="0"/>
              <a:t>. </a:t>
            </a:r>
            <a:r>
              <a:rPr lang="ko-KR" altLang="en-US" dirty="0"/>
              <a:t>간단하게 집단지성이라 생각하시면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954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앙상블에서 좀더 세부적인 부스팅 알고리즘은 여러 개의 약한 학습기를 순차적으로 학습</a:t>
            </a:r>
            <a:r>
              <a:rPr lang="en-US" altLang="ko-KR" dirty="0"/>
              <a:t>-</a:t>
            </a:r>
            <a:r>
              <a:rPr lang="ko-KR" altLang="en-US" dirty="0"/>
              <a:t>예측하면서 잘못 예측한 데이터에 가중치 부여를 통해 오류를 개선해 나가면서 학습하는 방식입니다</a:t>
            </a:r>
            <a:r>
              <a:rPr lang="en-US" altLang="ko-KR" dirty="0"/>
              <a:t>.  </a:t>
            </a:r>
            <a:r>
              <a:rPr lang="ko-KR" altLang="en-US" dirty="0"/>
              <a:t>이때 오류를 개선하기 위해 경사하강법을 사용하면 그것이 바로 그레이디언트 부스트입니다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86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설명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학습데이터에 이렇게 승과 패가 분포되어 있을 때 </a:t>
            </a:r>
            <a:endParaRPr lang="en-US" altLang="ko-KR" dirty="0"/>
          </a:p>
          <a:p>
            <a:r>
              <a:rPr lang="ko-KR" altLang="en-US" dirty="0"/>
              <a:t>첫번째 약한 분류기가 승과 패를 임의의 분류 기준으로 분류합니다</a:t>
            </a:r>
            <a:r>
              <a:rPr lang="en-US" altLang="ko-KR" dirty="0"/>
              <a:t>. </a:t>
            </a:r>
            <a:r>
              <a:rPr lang="ko-KR" altLang="en-US" dirty="0"/>
              <a:t>하지만 이렇게 잘못 예측된 데이터가 있을 텐데요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데이터들에 가중치를 부여합니다</a:t>
            </a:r>
            <a:r>
              <a:rPr lang="en-US" altLang="ko-KR" dirty="0"/>
              <a:t>. </a:t>
            </a:r>
            <a:r>
              <a:rPr lang="ko-KR" altLang="en-US" dirty="0"/>
              <a:t>가중치 부여를 굵은 글씨로 표현했습니다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두번째 약한 분류기는 가중치를 고려하여 새로운 분류기준으로 분류합니다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이번에도 잘못 예측된 데이터에 가중치를 부여하고</a:t>
            </a:r>
            <a:endParaRPr lang="en-US" altLang="ko-KR" dirty="0"/>
          </a:p>
          <a:p>
            <a:r>
              <a:rPr lang="ko-KR" altLang="en-US" dirty="0"/>
              <a:t>다음 약한 예측기는 이 것을 고려하여 새로운 분류기준으로 분류합니다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과정을 반복한 후 </a:t>
            </a:r>
            <a:endParaRPr lang="en-US" altLang="ko-KR" dirty="0"/>
          </a:p>
          <a:p>
            <a:r>
              <a:rPr lang="ko-KR" altLang="en-US" dirty="0"/>
              <a:t>최종적으로 모든 약한 분류기를 결합하여 보다 승리와 패배를 잘 예측할 수 있도록 하는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793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시간엔 스타 투 승패 예측 정확도를 높여주었던 저희의 데이터 전처리와 알고리즘에 대해 발표하겠습니다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발표순서는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08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en-US" altLang="ko-KR" dirty="0"/>
              <a:t>CatBoost</a:t>
            </a:r>
            <a:r>
              <a:rPr lang="ko-KR" altLang="en-US" dirty="0"/>
              <a:t>와 </a:t>
            </a:r>
            <a:r>
              <a:rPr lang="en-US" altLang="ko-KR" dirty="0"/>
              <a:t>LGBM</a:t>
            </a:r>
            <a:r>
              <a:rPr lang="ko-KR" altLang="en-US" dirty="0"/>
              <a:t>의 차이점은 무엇일까요</a:t>
            </a:r>
            <a:r>
              <a:rPr lang="en-US" altLang="ko-KR" dirty="0"/>
              <a:t>? CatBoost</a:t>
            </a:r>
            <a:r>
              <a:rPr lang="ko-KR" altLang="en-US" dirty="0"/>
              <a:t>와 </a:t>
            </a:r>
            <a:r>
              <a:rPr lang="en-US" altLang="ko-KR" dirty="0"/>
              <a:t>LGBM</a:t>
            </a:r>
            <a:r>
              <a:rPr lang="ko-KR" altLang="en-US" dirty="0"/>
              <a:t>등 다양한 부스팅 알고리즘은 트리 기반인데요 바로 자식 노드의 생성 방식이 다릅니다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CatBoost</a:t>
            </a:r>
            <a:r>
              <a:rPr lang="ko-KR" altLang="en-US" dirty="0"/>
              <a:t>알고리즘은 트리의 모든 노드에서 자식 노드를 생성하는 </a:t>
            </a:r>
            <a:r>
              <a:rPr lang="en-US" altLang="ko-KR" dirty="0"/>
              <a:t>level-wise</a:t>
            </a:r>
            <a:r>
              <a:rPr lang="ko-KR" altLang="en-US" dirty="0"/>
              <a:t>알고리즘이지만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LGBM</a:t>
            </a:r>
            <a:r>
              <a:rPr lang="ko-KR" altLang="en-US" dirty="0"/>
              <a:t>은 </a:t>
            </a:r>
            <a:r>
              <a:rPr lang="en-US" altLang="ko-KR" dirty="0"/>
              <a:t>loss</a:t>
            </a:r>
            <a:r>
              <a:rPr lang="ko-KR" altLang="en-US" dirty="0"/>
              <a:t>가 가장 낮은 노드에서 뻗어 나가는 </a:t>
            </a:r>
            <a:r>
              <a:rPr lang="en-US" altLang="ko-KR" dirty="0"/>
              <a:t>leaf-wise </a:t>
            </a:r>
            <a:r>
              <a:rPr lang="ko-KR" altLang="en-US" dirty="0"/>
              <a:t>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전자의 경우 과적합에 민감하지 않고 카테고리형 변수의 학습에 좋은 성능을 발휘합니다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후자의 경우 속도가 빠르고 실행 시 적은 메모리를 사용해 큰 사이즈의 데이터를 사용하기 유리합니다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두 알고리즘을 각각 학습시켜 두개의 모델을 만든 후 각각의 승패 예측 결과를 </a:t>
            </a:r>
            <a:r>
              <a:rPr lang="en-US" altLang="ko-KR" dirty="0"/>
              <a:t>6:4</a:t>
            </a:r>
            <a:r>
              <a:rPr lang="ko-KR" altLang="en-US" dirty="0"/>
              <a:t>의 비율로 앙상블 하여 더 좋은 결과를 얻었습니다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641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모델의 주요 하이퍼 파라미터들은 베이지안 최적화를 통해 구하였습니다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하이퍼파라미터별로 처음 </a:t>
            </a:r>
            <a:r>
              <a:rPr lang="en-US" altLang="ko-KR" dirty="0"/>
              <a:t>10</a:t>
            </a:r>
            <a:r>
              <a:rPr lang="ko-KR" altLang="en-US" dirty="0"/>
              <a:t>회 동안 범위 내 랜덤 값으로 </a:t>
            </a:r>
            <a:r>
              <a:rPr lang="en-US" altLang="ko-KR" dirty="0"/>
              <a:t>score</a:t>
            </a:r>
            <a:r>
              <a:rPr lang="ko-KR" altLang="en-US" dirty="0"/>
              <a:t>를 계산 해 준 뒤 </a:t>
            </a:r>
            <a:r>
              <a:rPr lang="en-US" altLang="ko-KR" dirty="0"/>
              <a:t>20</a:t>
            </a:r>
            <a:r>
              <a:rPr lang="ko-KR" altLang="en-US" dirty="0"/>
              <a:t>회 동안 최적화를 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08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개발할 때 저희가 겪었던 문제점은 저희가 따로 만든 테스트세트의 예측 점수와 </a:t>
            </a:r>
            <a:r>
              <a:rPr lang="en-US" altLang="ko-KR" dirty="0"/>
              <a:t>public</a:t>
            </a:r>
            <a:r>
              <a:rPr lang="ko-KR" altLang="en-US" dirty="0"/>
              <a:t>제출점수가 약간 차이가 있었다는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632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기존에 사용하던 </a:t>
            </a:r>
            <a:r>
              <a:rPr lang="en-US" altLang="ko-KR" dirty="0"/>
              <a:t>LGBM</a:t>
            </a:r>
            <a:r>
              <a:rPr lang="ko-KR" altLang="en-US" dirty="0"/>
              <a:t>에 </a:t>
            </a:r>
            <a:r>
              <a:rPr lang="en-US" altLang="ko-KR" dirty="0"/>
              <a:t>CatBoost</a:t>
            </a:r>
            <a:r>
              <a:rPr lang="ko-KR" altLang="en-US" dirty="0"/>
              <a:t>를 앙상블하고</a:t>
            </a:r>
          </a:p>
          <a:p>
            <a:r>
              <a:rPr lang="ko-KR" altLang="en-US" dirty="0"/>
              <a:t>학습세트에서 </a:t>
            </a:r>
            <a:r>
              <a:rPr lang="en-US" altLang="ko-KR" dirty="0"/>
              <a:t>0 </a:t>
            </a:r>
            <a:r>
              <a:rPr lang="ko-KR" altLang="en-US" dirty="0"/>
              <a:t>번</a:t>
            </a:r>
            <a:r>
              <a:rPr lang="en-US" altLang="ko-KR" dirty="0"/>
              <a:t>, 1</a:t>
            </a:r>
            <a:r>
              <a:rPr lang="ko-KR" altLang="en-US" dirty="0"/>
              <a:t>번 플레이어와 관련된 모든 칼럼 쌍들의 위치를 뒤바꿔 준 복사본을 원본학습세트에 행 병합하는 방식으로 학습세트를 </a:t>
            </a:r>
            <a:r>
              <a:rPr lang="en-US" altLang="ko-KR" dirty="0"/>
              <a:t>2</a:t>
            </a:r>
            <a:r>
              <a:rPr lang="ko-KR" altLang="en-US" dirty="0"/>
              <a:t>배로 만든 후</a:t>
            </a:r>
            <a:r>
              <a:rPr lang="en-US" altLang="ko-KR" dirty="0"/>
              <a:t>, </a:t>
            </a:r>
            <a:r>
              <a:rPr lang="ko-KR" altLang="en-US" dirty="0"/>
              <a:t>모델을 학습시켜 이런 문제를 해결했습니다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401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0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전처리에 대해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2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전처리 과정은 원본 데이터에 포함된 이벤트 시간별로 있는 수많은 </a:t>
            </a:r>
            <a:r>
              <a:rPr lang="en-US" altLang="ko-KR" dirty="0"/>
              <a:t>row</a:t>
            </a:r>
            <a:r>
              <a:rPr lang="ko-KR" altLang="en-US" dirty="0"/>
              <a:t>들을 한 게임별로 하나의 </a:t>
            </a:r>
            <a:r>
              <a:rPr lang="en-US" altLang="ko-KR" dirty="0"/>
              <a:t>row</a:t>
            </a:r>
            <a:r>
              <a:rPr lang="ko-KR" altLang="en-US" dirty="0"/>
              <a:t>로 바꿔주는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97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데이터 전처리 솔루션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Feature </a:t>
            </a:r>
            <a:r>
              <a:rPr lang="ko-KR" altLang="en-US" dirty="0"/>
              <a:t>정형화와 </a:t>
            </a:r>
            <a:r>
              <a:rPr lang="en-US" altLang="ko-KR" dirty="0"/>
              <a:t>EDA</a:t>
            </a:r>
            <a:r>
              <a:rPr lang="ko-KR" altLang="en-US" dirty="0"/>
              <a:t>솔루션으로 분류 하였습니다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45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ko-KR" altLang="en-US" dirty="0"/>
              <a:t>정형화는 원본 데이터에 포함 된 가공되지 않은 정보들을 최대한 정형화된 형태로 만드는 </a:t>
            </a:r>
            <a:r>
              <a:rPr lang="en-US" altLang="ko-KR" dirty="0"/>
              <a:t>Feature Engineering</a:t>
            </a:r>
            <a:r>
              <a:rPr lang="ko-KR" altLang="en-US" dirty="0"/>
              <a:t>입니다</a:t>
            </a:r>
            <a:r>
              <a:rPr lang="en-US" altLang="ko-KR" dirty="0"/>
              <a:t>. Feature </a:t>
            </a:r>
            <a:r>
              <a:rPr lang="ko-KR" altLang="en-US" dirty="0"/>
              <a:t>정형화의 </a:t>
            </a:r>
            <a:r>
              <a:rPr lang="en-US" altLang="ko-KR" dirty="0"/>
              <a:t>1,2,3</a:t>
            </a:r>
            <a:r>
              <a:rPr lang="ko-KR" altLang="en-US" dirty="0"/>
              <a:t>번은 비슷한 내용이기 때문에 </a:t>
            </a:r>
            <a:r>
              <a:rPr lang="en-US" altLang="ko-KR" dirty="0"/>
              <a:t>1</a:t>
            </a:r>
            <a:r>
              <a:rPr lang="ko-KR" altLang="en-US" dirty="0"/>
              <a:t>번만 설명 드리겠습니다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24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en-US" altLang="ko-KR" dirty="0"/>
              <a:t>Feature </a:t>
            </a:r>
            <a:r>
              <a:rPr lang="ko-KR" altLang="en-US" dirty="0"/>
              <a:t>정형화입니다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원본데이터에서 </a:t>
            </a:r>
            <a:r>
              <a:rPr lang="en-US" altLang="ko-KR" dirty="0"/>
              <a:t>Event</a:t>
            </a:r>
            <a:r>
              <a:rPr lang="ko-KR" altLang="en-US" dirty="0"/>
              <a:t>칼럼의 값이 </a:t>
            </a:r>
            <a:r>
              <a:rPr lang="en-US" altLang="ko-KR" dirty="0"/>
              <a:t>Ability</a:t>
            </a:r>
            <a:r>
              <a:rPr lang="ko-KR" altLang="en-US" dirty="0"/>
              <a:t>일 때 </a:t>
            </a:r>
            <a:r>
              <a:rPr lang="en-US" altLang="ko-KR" dirty="0"/>
              <a:t>event_contents</a:t>
            </a:r>
            <a:r>
              <a:rPr lang="ko-KR" altLang="en-US" dirty="0"/>
              <a:t>칼럼의 내용은 </a:t>
            </a:r>
          </a:p>
          <a:p>
            <a:r>
              <a:rPr lang="ko-KR" altLang="en-US" dirty="0"/>
              <a:t>사진과 같이 </a:t>
            </a:r>
            <a:r>
              <a:rPr lang="en-US" altLang="ko-KR" dirty="0"/>
              <a:t>16</a:t>
            </a:r>
            <a:r>
              <a:rPr lang="ko-KR" altLang="en-US" dirty="0"/>
              <a:t>진수의 코드와 매핑 되는 상세내용으로 구성됩니다</a:t>
            </a:r>
            <a:r>
              <a:rPr lang="en-US" altLang="ko-KR" dirty="0"/>
              <a:t>. </a:t>
            </a:r>
            <a:r>
              <a:rPr lang="ko-KR" altLang="en-US" dirty="0"/>
              <a:t>저희는 플레이어 별로 같은 코드가 몇 번 나오는지</a:t>
            </a:r>
            <a:r>
              <a:rPr lang="en-US" altLang="ko-KR" dirty="0"/>
              <a:t>, count </a:t>
            </a:r>
            <a:r>
              <a:rPr lang="ko-KR" altLang="en-US" dirty="0"/>
              <a:t>값을 전부 칼럼으로 만들어 줬습니다</a:t>
            </a:r>
            <a:r>
              <a:rPr lang="en-US" altLang="ko-KR" dirty="0"/>
              <a:t>. </a:t>
            </a:r>
            <a:r>
              <a:rPr lang="ko-KR" altLang="en-US" dirty="0"/>
              <a:t>아래사진은 일부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5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</a:t>
            </a:r>
            <a:r>
              <a:rPr lang="en-US" altLang="ko-KR" dirty="0"/>
              <a:t>Feature </a:t>
            </a:r>
            <a:r>
              <a:rPr lang="ko-KR" altLang="en-US" dirty="0"/>
              <a:t>정형화입니다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코드가 </a:t>
            </a:r>
            <a:r>
              <a:rPr lang="en-US" altLang="ko-KR" dirty="0"/>
              <a:t>5A0</a:t>
            </a:r>
            <a:r>
              <a:rPr lang="ko-KR" altLang="en-US" dirty="0"/>
              <a:t>이면 공격을 의미하고 우측 상세내용은 공격 대상을 의미하는 데요</a:t>
            </a:r>
          </a:p>
          <a:p>
            <a:r>
              <a:rPr lang="ko-KR" altLang="en-US" dirty="0"/>
              <a:t>플레이어의 공격대상별 공격횟수는 승패에 영향을 미쳐서 따로 칼럼으로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76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EDA </a:t>
            </a:r>
            <a:r>
              <a:rPr lang="ko-KR" altLang="en-US" dirty="0"/>
              <a:t>를 통한 </a:t>
            </a:r>
            <a:r>
              <a:rPr lang="en-US" altLang="ko-KR" dirty="0"/>
              <a:t>Feature Engineering</a:t>
            </a:r>
            <a:r>
              <a:rPr lang="ko-KR" altLang="en-US" dirty="0"/>
              <a:t>입니다</a:t>
            </a:r>
            <a:r>
              <a:rPr lang="en-US" altLang="ko-KR" dirty="0"/>
              <a:t>. 1</a:t>
            </a:r>
            <a:r>
              <a:rPr lang="ko-KR" altLang="en-US" dirty="0"/>
              <a:t>번 솔루션부터 설명 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19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840965"/>
      </p:ext>
    </p:extLst>
  </p:cSld>
  <p:clrMapOvr>
    <a:masterClrMapping/>
  </p:clrMapOvr>
  <p:transition spd="slow" advTm="25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925207"/>
      </p:ext>
    </p:extLst>
  </p:cSld>
  <p:clrMapOvr>
    <a:masterClrMapping/>
  </p:clrMapOvr>
  <p:transition spd="slow" advTm="25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52196"/>
      </p:ext>
    </p:extLst>
  </p:cSld>
  <p:clrMapOvr>
    <a:masterClrMapping/>
  </p:clrMapOvr>
  <p:transition spd="slow" advTm="25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80D682-7BB1-4821-81E1-F3020644F9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EC338-B9EE-4DF6-91F0-34909530C479}"/>
              </a:ext>
            </a:extLst>
          </p:cNvPr>
          <p:cNvSpPr/>
          <p:nvPr userDrawn="1"/>
        </p:nvSpPr>
        <p:spPr>
          <a:xfrm>
            <a:off x="0" y="-22820"/>
            <a:ext cx="9187675" cy="581076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AA94C0-3A4D-43CD-86A0-FC47B08BB289}"/>
              </a:ext>
            </a:extLst>
          </p:cNvPr>
          <p:cNvSpPr txBox="1"/>
          <p:nvPr userDrawn="1"/>
        </p:nvSpPr>
        <p:spPr>
          <a:xfrm>
            <a:off x="251520" y="1119317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800" b="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연암공과대학교</a:t>
            </a: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craft" panose="04020500000000000000" pitchFamily="82" charset="0"/>
              <a:ea typeface="Kozuka Gothic Pro B" pitchFamily="34" charset="-128"/>
            </a:endParaRPr>
          </a:p>
          <a:p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Starcraft" panose="04020500000000000000" pitchFamily="82" charset="0"/>
                <a:ea typeface="Kozuka Gothic Pro B" pitchFamily="34" charset="-128"/>
              </a:rPr>
              <a:t>Starcraft 2</a:t>
            </a:r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ko-KR" altLang="en-US" sz="2800" b="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승패 예측 대회  </a:t>
            </a:r>
            <a:endParaRPr lang="en-US" altLang="ko-KR" sz="2800" b="0" dirty="0">
              <a:ln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9AE1AB-C1D0-4880-BD8B-5A4B5D0386B2}"/>
              </a:ext>
            </a:extLst>
          </p:cNvPr>
          <p:cNvSpPr txBox="1"/>
          <p:nvPr userDrawn="1"/>
        </p:nvSpPr>
        <p:spPr>
          <a:xfrm>
            <a:off x="272320" y="2230914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1600" b="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포티나이너스</a:t>
            </a:r>
            <a:r>
              <a:rPr lang="ko-KR" altLang="en-US" sz="1600" b="0" spc="6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팀</a:t>
            </a:r>
            <a:endParaRPr lang="en-US" altLang="ko-KR" sz="1600" b="0" spc="600" dirty="0">
              <a:ln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9A800-0EF8-4F02-86EB-04997919A135}"/>
              </a:ext>
            </a:extLst>
          </p:cNvPr>
          <p:cNvSpPr txBox="1"/>
          <p:nvPr userDrawn="1"/>
        </p:nvSpPr>
        <p:spPr>
          <a:xfrm>
            <a:off x="6380508" y="4945732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ko-KR" altLang="en-US" sz="1400" b="0" spc="3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강지호</a:t>
            </a:r>
            <a:r>
              <a:rPr lang="en-US" altLang="ko-KR" sz="1400" b="0" spc="3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0" spc="3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임원석</a:t>
            </a:r>
            <a:r>
              <a:rPr lang="en-US" altLang="ko-KR" sz="1400" b="0" spc="3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0" spc="300" dirty="0">
                <a:ln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정세진</a:t>
            </a:r>
            <a:endParaRPr lang="en-US" altLang="ko-KR" sz="1400" b="0" spc="300" dirty="0">
              <a:ln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5E9BEEE-55A8-49E8-B210-88F9F50C0202}"/>
              </a:ext>
            </a:extLst>
          </p:cNvPr>
          <p:cNvCxnSpPr>
            <a:cxnSpLocks/>
          </p:cNvCxnSpPr>
          <p:nvPr userDrawn="1"/>
        </p:nvCxnSpPr>
        <p:spPr>
          <a:xfrm>
            <a:off x="371167" y="2137420"/>
            <a:ext cx="8377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84055"/>
      </p:ext>
    </p:extLst>
  </p:cSld>
  <p:clrMapOvr>
    <a:masterClrMapping/>
  </p:clrMapOvr>
  <p:transition spd="slow" advTm="25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33B76-314C-49AD-86FE-2EBFC94CD854}"/>
              </a:ext>
            </a:extLst>
          </p:cNvPr>
          <p:cNvSpPr txBox="1"/>
          <p:nvPr userDrawn="1"/>
        </p:nvSpPr>
        <p:spPr>
          <a:xfrm>
            <a:off x="1033244" y="524184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CA6850-2774-4FAE-8F4E-03D2ED1D64B5}"/>
              </a:ext>
            </a:extLst>
          </p:cNvPr>
          <p:cNvCxnSpPr>
            <a:cxnSpLocks/>
          </p:cNvCxnSpPr>
          <p:nvPr userDrawn="1"/>
        </p:nvCxnSpPr>
        <p:spPr>
          <a:xfrm>
            <a:off x="1033244" y="1298278"/>
            <a:ext cx="15119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B41793-6852-4545-8332-A842D3723389}"/>
              </a:ext>
            </a:extLst>
          </p:cNvPr>
          <p:cNvGrpSpPr/>
          <p:nvPr userDrawn="1"/>
        </p:nvGrpSpPr>
        <p:grpSpPr>
          <a:xfrm>
            <a:off x="1033244" y="2359831"/>
            <a:ext cx="2344005" cy="2009837"/>
            <a:chOff x="611560" y="1990558"/>
            <a:chExt cx="2344005" cy="20098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4D2363-A3EB-473D-A63E-3649D589B7CE}"/>
                </a:ext>
              </a:extLst>
            </p:cNvPr>
            <p:cNvSpPr txBox="1"/>
            <p:nvPr userDrawn="1"/>
          </p:nvSpPr>
          <p:spPr>
            <a:xfrm>
              <a:off x="1033244" y="199055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전처리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F534FE-5006-48CC-98F5-33A5BE582188}"/>
                </a:ext>
              </a:extLst>
            </p:cNvPr>
            <p:cNvSpPr txBox="1"/>
            <p:nvPr userDrawn="1"/>
          </p:nvSpPr>
          <p:spPr>
            <a:xfrm>
              <a:off x="1033244" y="2810347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알고리즘과 모델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95A766-F5A9-4C00-8B63-2EC4CB01DB32}"/>
                </a:ext>
              </a:extLst>
            </p:cNvPr>
            <p:cNvSpPr txBox="1"/>
            <p:nvPr userDrawn="1"/>
          </p:nvSpPr>
          <p:spPr>
            <a:xfrm>
              <a:off x="1033244" y="3630136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문제점과 해결방안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113A84-4770-4FB8-9DFD-E75937840954}"/>
                </a:ext>
              </a:extLst>
            </p:cNvPr>
            <p:cNvSpPr/>
            <p:nvPr userDrawn="1"/>
          </p:nvSpPr>
          <p:spPr>
            <a:xfrm>
              <a:off x="611560" y="1990558"/>
              <a:ext cx="369332" cy="369332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CDDC73A-3841-45DE-8DC3-10BC8CAF4D0C}"/>
                </a:ext>
              </a:extLst>
            </p:cNvPr>
            <p:cNvSpPr/>
            <p:nvPr userDrawn="1"/>
          </p:nvSpPr>
          <p:spPr>
            <a:xfrm>
              <a:off x="611560" y="2810184"/>
              <a:ext cx="369332" cy="369332"/>
            </a:xfrm>
            <a:prstGeom prst="rect">
              <a:avLst/>
            </a:prstGeom>
            <a:solidFill>
              <a:srgbClr val="00002F"/>
            </a:solidFill>
            <a:ln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F5C3D4-BAB8-43D8-AA59-C33B649BE903}"/>
                </a:ext>
              </a:extLst>
            </p:cNvPr>
            <p:cNvSpPr/>
            <p:nvPr userDrawn="1"/>
          </p:nvSpPr>
          <p:spPr>
            <a:xfrm>
              <a:off x="611560" y="3631063"/>
              <a:ext cx="369332" cy="369332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8F7A1E9-018A-4485-8E55-509FBB247252}"/>
              </a:ext>
            </a:extLst>
          </p:cNvPr>
          <p:cNvSpPr txBox="1"/>
          <p:nvPr userDrawn="1"/>
        </p:nvSpPr>
        <p:spPr>
          <a:xfrm>
            <a:off x="611560" y="121196"/>
            <a:ext cx="352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.</a:t>
            </a:r>
            <a:endParaRPr lang="ko-KR" altLang="en-US" sz="6000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737C84A-8BEB-444A-847E-DF58EFFF98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9"/>
          <a:stretch/>
        </p:blipFill>
        <p:spPr bwMode="auto">
          <a:xfrm>
            <a:off x="5148064" y="1777380"/>
            <a:ext cx="3024336" cy="317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C8F429-3CBF-4D92-B9C2-A7586D8F442F}"/>
              </a:ext>
            </a:extLst>
          </p:cNvPr>
          <p:cNvSpPr/>
          <p:nvPr userDrawn="1"/>
        </p:nvSpPr>
        <p:spPr>
          <a:xfrm>
            <a:off x="5148064" y="1777380"/>
            <a:ext cx="3024336" cy="31725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434978"/>
      </p:ext>
    </p:extLst>
  </p:cSld>
  <p:clrMapOvr>
    <a:masterClrMapping/>
  </p:clrMapOvr>
  <p:transition spd="slow" advTm="25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19F479-A1FC-4C88-B66E-6FCFF877A9E1}"/>
              </a:ext>
            </a:extLst>
          </p:cNvPr>
          <p:cNvSpPr/>
          <p:nvPr userDrawn="1"/>
        </p:nvSpPr>
        <p:spPr>
          <a:xfrm>
            <a:off x="4098766" y="1623000"/>
            <a:ext cx="946468" cy="946468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FE24D-EEAE-4A5D-8DB7-036ECAD21D46}"/>
              </a:ext>
            </a:extLst>
          </p:cNvPr>
          <p:cNvSpPr txBox="1"/>
          <p:nvPr userDrawn="1"/>
        </p:nvSpPr>
        <p:spPr>
          <a:xfrm>
            <a:off x="3327271" y="3649588"/>
            <a:ext cx="2489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Pre-Processing</a:t>
            </a:r>
            <a:endParaRPr lang="ko-KR" altLang="en-US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ED5FE-C290-4C2D-A9CA-343F1879160D}"/>
              </a:ext>
            </a:extLst>
          </p:cNvPr>
          <p:cNvSpPr txBox="1"/>
          <p:nvPr userDrawn="1"/>
        </p:nvSpPr>
        <p:spPr>
          <a:xfrm>
            <a:off x="2365459" y="2683868"/>
            <a:ext cx="4413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CE6D02-EFC0-43D8-A880-5BC79F07207C}"/>
              </a:ext>
            </a:extLst>
          </p:cNvPr>
          <p:cNvSpPr/>
          <p:nvPr userDrawn="1"/>
        </p:nvSpPr>
        <p:spPr>
          <a:xfrm>
            <a:off x="611560" y="4419972"/>
            <a:ext cx="864096" cy="8640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DE23CA3-110E-4E27-8E9C-1067057A607B}"/>
              </a:ext>
            </a:extLst>
          </p:cNvPr>
          <p:cNvSpPr/>
          <p:nvPr userDrawn="1"/>
        </p:nvSpPr>
        <p:spPr>
          <a:xfrm>
            <a:off x="413864" y="0"/>
            <a:ext cx="1547520" cy="625252"/>
          </a:xfrm>
          <a:custGeom>
            <a:avLst/>
            <a:gdLst>
              <a:gd name="connsiteX0" fmla="*/ 0 w 1547520"/>
              <a:gd name="connsiteY0" fmla="*/ 0 h 625252"/>
              <a:gd name="connsiteX1" fmla="*/ 1547520 w 1547520"/>
              <a:gd name="connsiteY1" fmla="*/ 0 h 625252"/>
              <a:gd name="connsiteX2" fmla="*/ 1503602 w 1547520"/>
              <a:gd name="connsiteY2" fmla="*/ 141480 h 625252"/>
              <a:gd name="connsiteX3" fmla="*/ 773760 w 1547520"/>
              <a:gd name="connsiteY3" fmla="*/ 625252 h 625252"/>
              <a:gd name="connsiteX4" fmla="*/ 43918 w 1547520"/>
              <a:gd name="connsiteY4" fmla="*/ 141480 h 62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520" h="625252">
                <a:moveTo>
                  <a:pt x="0" y="0"/>
                </a:moveTo>
                <a:lnTo>
                  <a:pt x="1547520" y="0"/>
                </a:lnTo>
                <a:lnTo>
                  <a:pt x="1503602" y="141480"/>
                </a:lnTo>
                <a:cubicBezTo>
                  <a:pt x="1383356" y="425773"/>
                  <a:pt x="1101854" y="625252"/>
                  <a:pt x="773760" y="625252"/>
                </a:cubicBezTo>
                <a:cubicBezTo>
                  <a:pt x="445667" y="625252"/>
                  <a:pt x="164164" y="425773"/>
                  <a:pt x="43918" y="14148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9A3B30BE-4B3A-4DF0-B1A5-569B9A43E8ED}"/>
              </a:ext>
            </a:extLst>
          </p:cNvPr>
          <p:cNvSpPr/>
          <p:nvPr userDrawn="1"/>
        </p:nvSpPr>
        <p:spPr>
          <a:xfrm>
            <a:off x="7251199" y="3740538"/>
            <a:ext cx="1892801" cy="1974463"/>
          </a:xfrm>
          <a:custGeom>
            <a:avLst/>
            <a:gdLst>
              <a:gd name="connsiteX0" fmla="*/ 1892801 w 1892801"/>
              <a:gd name="connsiteY0" fmla="*/ 0 h 1974463"/>
              <a:gd name="connsiteX1" fmla="*/ 1892801 w 1892801"/>
              <a:gd name="connsiteY1" fmla="*/ 1974463 h 1974463"/>
              <a:gd name="connsiteX2" fmla="*/ 272 w 1892801"/>
              <a:gd name="connsiteY2" fmla="*/ 1974463 h 1974463"/>
              <a:gd name="connsiteX3" fmla="*/ 0 w 1892801"/>
              <a:gd name="connsiteY3" fmla="*/ 1968731 h 1974463"/>
              <a:gd name="connsiteX4" fmla="*/ 1771065 w 1892801"/>
              <a:gd name="connsiteY4" fmla="*/ 6147 h 197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801" h="1974463">
                <a:moveTo>
                  <a:pt x="1892801" y="0"/>
                </a:moveTo>
                <a:lnTo>
                  <a:pt x="1892801" y="1974463"/>
                </a:lnTo>
                <a:lnTo>
                  <a:pt x="272" y="1974463"/>
                </a:lnTo>
                <a:lnTo>
                  <a:pt x="0" y="1968731"/>
                </a:lnTo>
                <a:cubicBezTo>
                  <a:pt x="0" y="947297"/>
                  <a:pt x="776285" y="107173"/>
                  <a:pt x="1771065" y="61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477115"/>
      </p:ext>
    </p:extLst>
  </p:cSld>
  <p:clrMapOvr>
    <a:masterClrMapping/>
  </p:clrMapOvr>
  <p:transition spd="slow" advTm="25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D696D03-BF98-49C7-8EE9-657F006058C3}"/>
              </a:ext>
            </a:extLst>
          </p:cNvPr>
          <p:cNvCxnSpPr>
            <a:cxnSpLocks/>
          </p:cNvCxnSpPr>
          <p:nvPr userDrawn="1"/>
        </p:nvCxnSpPr>
        <p:spPr>
          <a:xfrm>
            <a:off x="7740352" y="193204"/>
            <a:ext cx="360000" cy="0"/>
          </a:xfrm>
          <a:prstGeom prst="line">
            <a:avLst/>
          </a:prstGeom>
          <a:ln w="44450" cap="rnd">
            <a:solidFill>
              <a:srgbClr val="2E3C7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23B177-868E-44C7-95FA-F0E7488744BF}"/>
              </a:ext>
            </a:extLst>
          </p:cNvPr>
          <p:cNvCxnSpPr>
            <a:cxnSpLocks/>
          </p:cNvCxnSpPr>
          <p:nvPr userDrawn="1"/>
        </p:nvCxnSpPr>
        <p:spPr>
          <a:xfrm>
            <a:off x="8167919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FD91E9-C5E3-45E8-A8D9-E99D97610F6E}"/>
              </a:ext>
            </a:extLst>
          </p:cNvPr>
          <p:cNvCxnSpPr>
            <a:cxnSpLocks/>
          </p:cNvCxnSpPr>
          <p:nvPr userDrawn="1"/>
        </p:nvCxnSpPr>
        <p:spPr>
          <a:xfrm>
            <a:off x="8595485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59DCAF-58E3-4D9C-AC84-8FEFF9F507DA}"/>
              </a:ext>
            </a:extLst>
          </p:cNvPr>
          <p:cNvSpPr/>
          <p:nvPr userDrawn="1"/>
        </p:nvSpPr>
        <p:spPr>
          <a:xfrm>
            <a:off x="0" y="0"/>
            <a:ext cx="107504" cy="3793604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1590152"/>
      </p:ext>
    </p:extLst>
  </p:cSld>
  <p:clrMapOvr>
    <a:masterClrMapping/>
  </p:clrMapOvr>
  <p:transition spd="slow" advTm="25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8DB236F-88E0-47FF-A7C2-35E609988F08}"/>
              </a:ext>
            </a:extLst>
          </p:cNvPr>
          <p:cNvSpPr/>
          <p:nvPr userDrawn="1"/>
        </p:nvSpPr>
        <p:spPr>
          <a:xfrm>
            <a:off x="4098766" y="1623000"/>
            <a:ext cx="946468" cy="946468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3192-0E7A-456E-8964-6800F975C52E}"/>
              </a:ext>
            </a:extLst>
          </p:cNvPr>
          <p:cNvSpPr txBox="1"/>
          <p:nvPr userDrawn="1"/>
        </p:nvSpPr>
        <p:spPr>
          <a:xfrm>
            <a:off x="3327271" y="3649588"/>
            <a:ext cx="2489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 &amp;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44F80-90D1-4F57-AD29-228B58F610EE}"/>
              </a:ext>
            </a:extLst>
          </p:cNvPr>
          <p:cNvSpPr txBox="1"/>
          <p:nvPr userDrawn="1"/>
        </p:nvSpPr>
        <p:spPr>
          <a:xfrm>
            <a:off x="2208589" y="2683868"/>
            <a:ext cx="4726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알고리즘과 모델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C9A7DEA-E449-4708-B159-430D4B1C061A}"/>
              </a:ext>
            </a:extLst>
          </p:cNvPr>
          <p:cNvSpPr/>
          <p:nvPr userDrawn="1"/>
        </p:nvSpPr>
        <p:spPr>
          <a:xfrm>
            <a:off x="611560" y="4419972"/>
            <a:ext cx="864096" cy="8640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7DFB9A-C253-4EDD-B5AF-A71AADBF5092}"/>
              </a:ext>
            </a:extLst>
          </p:cNvPr>
          <p:cNvSpPr/>
          <p:nvPr userDrawn="1"/>
        </p:nvSpPr>
        <p:spPr>
          <a:xfrm>
            <a:off x="413864" y="0"/>
            <a:ext cx="1547520" cy="625252"/>
          </a:xfrm>
          <a:custGeom>
            <a:avLst/>
            <a:gdLst>
              <a:gd name="connsiteX0" fmla="*/ 0 w 1547520"/>
              <a:gd name="connsiteY0" fmla="*/ 0 h 625252"/>
              <a:gd name="connsiteX1" fmla="*/ 1547520 w 1547520"/>
              <a:gd name="connsiteY1" fmla="*/ 0 h 625252"/>
              <a:gd name="connsiteX2" fmla="*/ 1503602 w 1547520"/>
              <a:gd name="connsiteY2" fmla="*/ 141480 h 625252"/>
              <a:gd name="connsiteX3" fmla="*/ 773760 w 1547520"/>
              <a:gd name="connsiteY3" fmla="*/ 625252 h 625252"/>
              <a:gd name="connsiteX4" fmla="*/ 43918 w 1547520"/>
              <a:gd name="connsiteY4" fmla="*/ 141480 h 62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520" h="625252">
                <a:moveTo>
                  <a:pt x="0" y="0"/>
                </a:moveTo>
                <a:lnTo>
                  <a:pt x="1547520" y="0"/>
                </a:lnTo>
                <a:lnTo>
                  <a:pt x="1503602" y="141480"/>
                </a:lnTo>
                <a:cubicBezTo>
                  <a:pt x="1383356" y="425773"/>
                  <a:pt x="1101854" y="625252"/>
                  <a:pt x="773760" y="625252"/>
                </a:cubicBezTo>
                <a:cubicBezTo>
                  <a:pt x="445667" y="625252"/>
                  <a:pt x="164164" y="425773"/>
                  <a:pt x="43918" y="14148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096081F-6BC2-4564-AA78-754D7BC8B811}"/>
              </a:ext>
            </a:extLst>
          </p:cNvPr>
          <p:cNvSpPr/>
          <p:nvPr userDrawn="1"/>
        </p:nvSpPr>
        <p:spPr>
          <a:xfrm>
            <a:off x="7251199" y="3740538"/>
            <a:ext cx="1892801" cy="1974463"/>
          </a:xfrm>
          <a:custGeom>
            <a:avLst/>
            <a:gdLst>
              <a:gd name="connsiteX0" fmla="*/ 1892801 w 1892801"/>
              <a:gd name="connsiteY0" fmla="*/ 0 h 1974463"/>
              <a:gd name="connsiteX1" fmla="*/ 1892801 w 1892801"/>
              <a:gd name="connsiteY1" fmla="*/ 1974463 h 1974463"/>
              <a:gd name="connsiteX2" fmla="*/ 272 w 1892801"/>
              <a:gd name="connsiteY2" fmla="*/ 1974463 h 1974463"/>
              <a:gd name="connsiteX3" fmla="*/ 0 w 1892801"/>
              <a:gd name="connsiteY3" fmla="*/ 1968731 h 1974463"/>
              <a:gd name="connsiteX4" fmla="*/ 1771065 w 1892801"/>
              <a:gd name="connsiteY4" fmla="*/ 6147 h 197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801" h="1974463">
                <a:moveTo>
                  <a:pt x="1892801" y="0"/>
                </a:moveTo>
                <a:lnTo>
                  <a:pt x="1892801" y="1974463"/>
                </a:lnTo>
                <a:lnTo>
                  <a:pt x="272" y="1974463"/>
                </a:lnTo>
                <a:lnTo>
                  <a:pt x="0" y="1968731"/>
                </a:lnTo>
                <a:cubicBezTo>
                  <a:pt x="0" y="947297"/>
                  <a:pt x="776285" y="107173"/>
                  <a:pt x="1771065" y="61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373141"/>
      </p:ext>
    </p:extLst>
  </p:cSld>
  <p:clrMapOvr>
    <a:masterClrMapping/>
  </p:clrMapOvr>
  <p:transition spd="slow" advTm="25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DE021D-1BFE-4784-86A7-2C427A45CC86}"/>
              </a:ext>
            </a:extLst>
          </p:cNvPr>
          <p:cNvCxnSpPr>
            <a:cxnSpLocks/>
          </p:cNvCxnSpPr>
          <p:nvPr userDrawn="1"/>
        </p:nvCxnSpPr>
        <p:spPr>
          <a:xfrm>
            <a:off x="7740352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BB5ED3-37E2-4033-BA1A-C8A98216206C}"/>
              </a:ext>
            </a:extLst>
          </p:cNvPr>
          <p:cNvCxnSpPr>
            <a:cxnSpLocks/>
          </p:cNvCxnSpPr>
          <p:nvPr userDrawn="1"/>
        </p:nvCxnSpPr>
        <p:spPr>
          <a:xfrm>
            <a:off x="8167919" y="193204"/>
            <a:ext cx="360000" cy="0"/>
          </a:xfrm>
          <a:prstGeom prst="line">
            <a:avLst/>
          </a:prstGeom>
          <a:ln w="44450" cap="rnd">
            <a:solidFill>
              <a:srgbClr val="2E3C7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7F5AC9-5286-4B91-9F3F-5483F7A10C7D}"/>
              </a:ext>
            </a:extLst>
          </p:cNvPr>
          <p:cNvCxnSpPr>
            <a:cxnSpLocks/>
          </p:cNvCxnSpPr>
          <p:nvPr userDrawn="1"/>
        </p:nvCxnSpPr>
        <p:spPr>
          <a:xfrm>
            <a:off x="8595485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ECA73E-9683-4828-ABED-713E1FAEE953}"/>
              </a:ext>
            </a:extLst>
          </p:cNvPr>
          <p:cNvSpPr/>
          <p:nvPr userDrawn="1"/>
        </p:nvSpPr>
        <p:spPr>
          <a:xfrm>
            <a:off x="0" y="0"/>
            <a:ext cx="107504" cy="3793604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748896"/>
      </p:ext>
    </p:extLst>
  </p:cSld>
  <p:clrMapOvr>
    <a:masterClrMapping/>
  </p:clrMapOvr>
  <p:transition spd="slow" advTm="25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81110A-602E-4237-AA0F-E12AF5A2E950}"/>
              </a:ext>
            </a:extLst>
          </p:cNvPr>
          <p:cNvSpPr/>
          <p:nvPr userDrawn="1"/>
        </p:nvSpPr>
        <p:spPr>
          <a:xfrm>
            <a:off x="4098766" y="1623000"/>
            <a:ext cx="946468" cy="946468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EFC20-153D-4FB3-96A7-0C7D9726BF02}"/>
              </a:ext>
            </a:extLst>
          </p:cNvPr>
          <p:cNvSpPr txBox="1"/>
          <p:nvPr userDrawn="1"/>
        </p:nvSpPr>
        <p:spPr>
          <a:xfrm>
            <a:off x="1979712" y="3649588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Problems and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19D26-F23C-422B-ABDC-1248267F988E}"/>
              </a:ext>
            </a:extLst>
          </p:cNvPr>
          <p:cNvSpPr txBox="1"/>
          <p:nvPr userDrawn="1"/>
        </p:nvSpPr>
        <p:spPr>
          <a:xfrm>
            <a:off x="1878126" y="2683868"/>
            <a:ext cx="5387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문제점과 해결방안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8D8AC4-7658-4A7C-9CBC-E650FFD0A729}"/>
              </a:ext>
            </a:extLst>
          </p:cNvPr>
          <p:cNvSpPr/>
          <p:nvPr userDrawn="1"/>
        </p:nvSpPr>
        <p:spPr>
          <a:xfrm>
            <a:off x="611560" y="4419972"/>
            <a:ext cx="864096" cy="8640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73E29D2-1EEA-42D1-A4A2-9CFBA6AAB703}"/>
              </a:ext>
            </a:extLst>
          </p:cNvPr>
          <p:cNvSpPr/>
          <p:nvPr userDrawn="1"/>
        </p:nvSpPr>
        <p:spPr>
          <a:xfrm>
            <a:off x="413864" y="0"/>
            <a:ext cx="1547520" cy="625252"/>
          </a:xfrm>
          <a:custGeom>
            <a:avLst/>
            <a:gdLst>
              <a:gd name="connsiteX0" fmla="*/ 0 w 1547520"/>
              <a:gd name="connsiteY0" fmla="*/ 0 h 625252"/>
              <a:gd name="connsiteX1" fmla="*/ 1547520 w 1547520"/>
              <a:gd name="connsiteY1" fmla="*/ 0 h 625252"/>
              <a:gd name="connsiteX2" fmla="*/ 1503602 w 1547520"/>
              <a:gd name="connsiteY2" fmla="*/ 141480 h 625252"/>
              <a:gd name="connsiteX3" fmla="*/ 773760 w 1547520"/>
              <a:gd name="connsiteY3" fmla="*/ 625252 h 625252"/>
              <a:gd name="connsiteX4" fmla="*/ 43918 w 1547520"/>
              <a:gd name="connsiteY4" fmla="*/ 141480 h 62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520" h="625252">
                <a:moveTo>
                  <a:pt x="0" y="0"/>
                </a:moveTo>
                <a:lnTo>
                  <a:pt x="1547520" y="0"/>
                </a:lnTo>
                <a:lnTo>
                  <a:pt x="1503602" y="141480"/>
                </a:lnTo>
                <a:cubicBezTo>
                  <a:pt x="1383356" y="425773"/>
                  <a:pt x="1101854" y="625252"/>
                  <a:pt x="773760" y="625252"/>
                </a:cubicBezTo>
                <a:cubicBezTo>
                  <a:pt x="445667" y="625252"/>
                  <a:pt x="164164" y="425773"/>
                  <a:pt x="43918" y="14148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6074D7C-CD57-4036-A83A-D50C252A951A}"/>
              </a:ext>
            </a:extLst>
          </p:cNvPr>
          <p:cNvSpPr/>
          <p:nvPr userDrawn="1"/>
        </p:nvSpPr>
        <p:spPr>
          <a:xfrm>
            <a:off x="7251199" y="3740538"/>
            <a:ext cx="1892801" cy="1974463"/>
          </a:xfrm>
          <a:custGeom>
            <a:avLst/>
            <a:gdLst>
              <a:gd name="connsiteX0" fmla="*/ 1892801 w 1892801"/>
              <a:gd name="connsiteY0" fmla="*/ 0 h 1974463"/>
              <a:gd name="connsiteX1" fmla="*/ 1892801 w 1892801"/>
              <a:gd name="connsiteY1" fmla="*/ 1974463 h 1974463"/>
              <a:gd name="connsiteX2" fmla="*/ 272 w 1892801"/>
              <a:gd name="connsiteY2" fmla="*/ 1974463 h 1974463"/>
              <a:gd name="connsiteX3" fmla="*/ 0 w 1892801"/>
              <a:gd name="connsiteY3" fmla="*/ 1968731 h 1974463"/>
              <a:gd name="connsiteX4" fmla="*/ 1771065 w 1892801"/>
              <a:gd name="connsiteY4" fmla="*/ 6147 h 197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801" h="1974463">
                <a:moveTo>
                  <a:pt x="1892801" y="0"/>
                </a:moveTo>
                <a:lnTo>
                  <a:pt x="1892801" y="1974463"/>
                </a:lnTo>
                <a:lnTo>
                  <a:pt x="272" y="1974463"/>
                </a:lnTo>
                <a:lnTo>
                  <a:pt x="0" y="1968731"/>
                </a:lnTo>
                <a:cubicBezTo>
                  <a:pt x="0" y="947297"/>
                  <a:pt x="776285" y="107173"/>
                  <a:pt x="1771065" y="614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844384"/>
      </p:ext>
    </p:extLst>
  </p:cSld>
  <p:clrMapOvr>
    <a:masterClrMapping/>
  </p:clrMapOvr>
  <p:transition spd="slow" advTm="25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243441-624D-410B-887F-1841F5C303A3}"/>
              </a:ext>
            </a:extLst>
          </p:cNvPr>
          <p:cNvCxnSpPr>
            <a:cxnSpLocks/>
          </p:cNvCxnSpPr>
          <p:nvPr userDrawn="1"/>
        </p:nvCxnSpPr>
        <p:spPr>
          <a:xfrm>
            <a:off x="7740352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E03D85-F6B3-49F3-A130-058B7FF34E05}"/>
              </a:ext>
            </a:extLst>
          </p:cNvPr>
          <p:cNvCxnSpPr>
            <a:cxnSpLocks/>
          </p:cNvCxnSpPr>
          <p:nvPr userDrawn="1"/>
        </p:nvCxnSpPr>
        <p:spPr>
          <a:xfrm>
            <a:off x="8167919" y="19320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4282A6-393A-4494-A126-2C24C5B5F7F0}"/>
              </a:ext>
            </a:extLst>
          </p:cNvPr>
          <p:cNvCxnSpPr>
            <a:cxnSpLocks/>
          </p:cNvCxnSpPr>
          <p:nvPr userDrawn="1"/>
        </p:nvCxnSpPr>
        <p:spPr>
          <a:xfrm>
            <a:off x="8595485" y="193204"/>
            <a:ext cx="360000" cy="0"/>
          </a:xfrm>
          <a:prstGeom prst="line">
            <a:avLst/>
          </a:prstGeom>
          <a:ln w="44450" cap="rnd">
            <a:solidFill>
              <a:srgbClr val="2E3C7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9730C3-48B5-4F25-9561-7C43FC08D1F6}"/>
              </a:ext>
            </a:extLst>
          </p:cNvPr>
          <p:cNvSpPr/>
          <p:nvPr userDrawn="1"/>
        </p:nvSpPr>
        <p:spPr>
          <a:xfrm>
            <a:off x="0" y="0"/>
            <a:ext cx="107504" cy="3793604"/>
          </a:xfrm>
          <a:prstGeom prst="rect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517398"/>
      </p:ext>
    </p:extLst>
  </p:cSld>
  <p:clrMapOvr>
    <a:masterClrMapping/>
  </p:clrMapOvr>
  <p:transition spd="slow" advTm="25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383141"/>
      </p:ext>
    </p:extLst>
  </p:cSld>
  <p:clrMapOvr>
    <a:masterClrMapping/>
  </p:clrMapOvr>
  <p:transition spd="slow" advTm="25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264967D-0085-4782-B10D-75271E4DDB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067244-7573-4866-9617-0021E4F9466B}"/>
              </a:ext>
            </a:extLst>
          </p:cNvPr>
          <p:cNvSpPr/>
          <p:nvPr userDrawn="1"/>
        </p:nvSpPr>
        <p:spPr>
          <a:xfrm>
            <a:off x="0" y="0"/>
            <a:ext cx="9143999" cy="5715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62CA33-D8B7-4A60-BED6-B5C79FE17A08}"/>
              </a:ext>
            </a:extLst>
          </p:cNvPr>
          <p:cNvSpPr/>
          <p:nvPr userDrawn="1"/>
        </p:nvSpPr>
        <p:spPr>
          <a:xfrm>
            <a:off x="2286000" y="2785492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앞으로 인공지능 에이전트는 모든 정보를 보고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당신이 관심 가질만한 정보만을 알려줄 것이다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-Bill Gates-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D6F7F-D582-464E-9C44-9F98BDABE7D9}"/>
              </a:ext>
            </a:extLst>
          </p:cNvPr>
          <p:cNvSpPr/>
          <p:nvPr userDrawn="1"/>
        </p:nvSpPr>
        <p:spPr>
          <a:xfrm>
            <a:off x="2646040" y="2241366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ko-KR" altLang="en-US" sz="2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68EC9F-0501-4A5D-9C66-335D7BDCE588}"/>
              </a:ext>
            </a:extLst>
          </p:cNvPr>
          <p:cNvCxnSpPr/>
          <p:nvPr userDrawn="1"/>
        </p:nvCxnSpPr>
        <p:spPr>
          <a:xfrm>
            <a:off x="2447764" y="2713484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26558"/>
      </p:ext>
    </p:extLst>
  </p:cSld>
  <p:clrMapOvr>
    <a:masterClrMapping/>
  </p:clrMapOvr>
  <p:transition spd="slow" advTm="25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060809"/>
      </p:ext>
    </p:extLst>
  </p:cSld>
  <p:clrMapOvr>
    <a:masterClrMapping/>
  </p:clrMapOvr>
  <p:transition spd="slow" advTm="25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449945"/>
      </p:ext>
    </p:extLst>
  </p:cSld>
  <p:clrMapOvr>
    <a:masterClrMapping/>
  </p:clrMapOvr>
  <p:transition spd="slow" advTm="25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690037"/>
      </p:ext>
    </p:extLst>
  </p:cSld>
  <p:clrMapOvr>
    <a:masterClrMapping/>
  </p:clrMapOvr>
  <p:transition spd="slow" advTm="25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40446"/>
      </p:ext>
    </p:extLst>
  </p:cSld>
  <p:clrMapOvr>
    <a:masterClrMapping/>
  </p:clrMapOvr>
  <p:transition spd="slow" advTm="25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096674"/>
      </p:ext>
    </p:extLst>
  </p:cSld>
  <p:clrMapOvr>
    <a:masterClrMapping/>
  </p:clrMapOvr>
  <p:transition spd="slow" advTm="25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810146"/>
      </p:ext>
    </p:extLst>
  </p:cSld>
  <p:clrMapOvr>
    <a:masterClrMapping/>
  </p:clrMapOvr>
  <p:transition spd="slow" advTm="25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185805"/>
      </p:ext>
    </p:extLst>
  </p:cSld>
  <p:clrMapOvr>
    <a:masterClrMapping/>
  </p:clrMapOvr>
  <p:transition spd="slow" advTm="25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E600-2364-4D49-920A-C70BD6BBA6AC}" type="datetimeFigureOut">
              <a:rPr lang="ko-KR" altLang="en-US" smtClean="0"/>
              <a:t>2021-01-03(Sun)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373-23C3-435F-984D-D73306DDE7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9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61" r:id="rId13"/>
    <p:sldLayoutId id="2147483664" r:id="rId14"/>
    <p:sldLayoutId id="2147483660" r:id="rId15"/>
    <p:sldLayoutId id="2147483665" r:id="rId16"/>
    <p:sldLayoutId id="2147483663" r:id="rId17"/>
    <p:sldLayoutId id="2147483668" r:id="rId18"/>
    <p:sldLayoutId id="2147483669" r:id="rId19"/>
    <p:sldLayoutId id="2147483671" r:id="rId20"/>
  </p:sldLayoutIdLst>
  <p:transition spd="slow" advTm="2500"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23.m4a"/><Relationship Id="rId7" Type="http://schemas.openxmlformats.org/officeDocument/2006/relationships/image" Target="../media/image30.png"/><Relationship Id="rId2" Type="http://schemas.microsoft.com/office/2007/relationships/media" Target="../media/media23.m4a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D3135A82-AA0C-4110-9686-65E8617ED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869"/>
    </mc:Choice>
    <mc:Fallback>
      <p:transition advTm="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2CFDD0-F5C5-49D9-8FEA-3A2E60649C02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5037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18FFC-4208-4711-A65A-0A738B063605}"/>
              </a:ext>
            </a:extLst>
          </p:cNvPr>
          <p:cNvSpPr txBox="1"/>
          <p:nvPr/>
        </p:nvSpPr>
        <p:spPr>
          <a:xfrm>
            <a:off x="323528" y="229340"/>
            <a:ext cx="15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0DA18-349C-4A77-A080-505EF145F687}"/>
              </a:ext>
            </a:extLst>
          </p:cNvPr>
          <p:cNvSpPr txBox="1"/>
          <p:nvPr/>
        </p:nvSpPr>
        <p:spPr>
          <a:xfrm>
            <a:off x="366809" y="664871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 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B20436-C714-4787-A112-BE716E7CE033}"/>
              </a:ext>
            </a:extLst>
          </p:cNvPr>
          <p:cNvSpPr/>
          <p:nvPr/>
        </p:nvSpPr>
        <p:spPr>
          <a:xfrm>
            <a:off x="1050927" y="1345330"/>
            <a:ext cx="2696663" cy="2696663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3110BC-6D53-4582-AFD9-17F79FB58535}"/>
              </a:ext>
            </a:extLst>
          </p:cNvPr>
          <p:cNvGrpSpPr/>
          <p:nvPr/>
        </p:nvGrpSpPr>
        <p:grpSpPr>
          <a:xfrm>
            <a:off x="1346277" y="1715153"/>
            <a:ext cx="2105961" cy="1802457"/>
            <a:chOff x="4049111" y="1931764"/>
            <a:chExt cx="2105961" cy="18024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690B5B-88D5-4778-BB09-5AD799F67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3925" y="1931764"/>
              <a:ext cx="854968" cy="8549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4EB212-AB81-40B5-91B4-5255A230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111" y="2802809"/>
              <a:ext cx="931412" cy="93141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718F07-7F48-418C-8C1C-1934644B7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659" y="2802808"/>
              <a:ext cx="931413" cy="93141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63C19C-40F5-460C-BCE2-0FD94B866F15}"/>
              </a:ext>
            </a:extLst>
          </p:cNvPr>
          <p:cNvGrpSpPr/>
          <p:nvPr/>
        </p:nvGrpSpPr>
        <p:grpSpPr>
          <a:xfrm>
            <a:off x="5396411" y="1345330"/>
            <a:ext cx="2696663" cy="2696663"/>
            <a:chOff x="4359164" y="1509168"/>
            <a:chExt cx="2696663" cy="269666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27E75B-6D7C-4B13-98A6-78C8B5D877D1}"/>
                </a:ext>
              </a:extLst>
            </p:cNvPr>
            <p:cNvSpPr/>
            <p:nvPr/>
          </p:nvSpPr>
          <p:spPr>
            <a:xfrm>
              <a:off x="4359164" y="1509168"/>
              <a:ext cx="2696663" cy="2696663"/>
            </a:xfrm>
            <a:prstGeom prst="ellipse">
              <a:avLst/>
            </a:prstGeom>
            <a:noFill/>
            <a:ln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884A03-D9F6-43A8-A9EB-5FC7A159D878}"/>
                </a:ext>
              </a:extLst>
            </p:cNvPr>
            <p:cNvGrpSpPr/>
            <p:nvPr/>
          </p:nvGrpSpPr>
          <p:grpSpPr>
            <a:xfrm>
              <a:off x="4591183" y="1974865"/>
              <a:ext cx="2067665" cy="1943038"/>
              <a:chOff x="4591183" y="1974865"/>
              <a:chExt cx="2067665" cy="194303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C435108-6357-4A0B-A289-C881BD67C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183" y="1974865"/>
                <a:ext cx="1159282" cy="1159282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F749318-A342-4341-B1B8-E3A00054D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0762" y="3260557"/>
                <a:ext cx="966685" cy="657346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9690D76-163E-4BA1-ADE1-654135912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608" y="2114989"/>
                <a:ext cx="740240" cy="879035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F54C68-CA1A-4FA7-BE81-D904D78A8F34}"/>
              </a:ext>
            </a:extLst>
          </p:cNvPr>
          <p:cNvSpPr txBox="1"/>
          <p:nvPr/>
        </p:nvSpPr>
        <p:spPr>
          <a:xfrm>
            <a:off x="686212" y="4205907"/>
            <a:ext cx="342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SCV, </a:t>
            </a:r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드론</a:t>
            </a:r>
            <a:r>
              <a:rPr lang="en-US" altLang="ko-KR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프로브</a:t>
            </a:r>
            <a:endParaRPr lang="en-US" altLang="ko-KR" sz="14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B4DB0-74F5-4238-8291-D4891A0DDBA7}"/>
              </a:ext>
            </a:extLst>
          </p:cNvPr>
          <p:cNvSpPr txBox="1"/>
          <p:nvPr/>
        </p:nvSpPr>
        <p:spPr>
          <a:xfrm>
            <a:off x="5715924" y="4199913"/>
            <a:ext cx="2057635" cy="307777"/>
          </a:xfrm>
          <a:prstGeom prst="rect">
            <a:avLst/>
          </a:prstGeom>
          <a:solidFill>
            <a:srgbClr val="00002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질럿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마린</a:t>
            </a:r>
            <a:r>
              <a: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저글링 등등</a:t>
            </a:r>
            <a:endParaRPr lang="en-US" altLang="ko-KR" sz="1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F6E2785-2A14-43DB-A153-4D7F79E0A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773"/>
    </mc:Choice>
    <mc:Fallback>
      <p:transition advTm="1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718E73-8DBC-40B6-A809-68EA7D669549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5037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BB0A75-6074-43E2-BBCA-4B3C7C94542E}"/>
              </a:ext>
            </a:extLst>
          </p:cNvPr>
          <p:cNvSpPr txBox="1"/>
          <p:nvPr/>
        </p:nvSpPr>
        <p:spPr>
          <a:xfrm>
            <a:off x="323528" y="229340"/>
            <a:ext cx="15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B87A7-1A8D-4C61-8558-9D329CE2F291}"/>
              </a:ext>
            </a:extLst>
          </p:cNvPr>
          <p:cNvSpPr txBox="1"/>
          <p:nvPr/>
        </p:nvSpPr>
        <p:spPr>
          <a:xfrm>
            <a:off x="366809" y="66487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 미네랄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51CEDA-8AA0-4078-A0A7-361AA814B1FB}"/>
              </a:ext>
            </a:extLst>
          </p:cNvPr>
          <p:cNvGrpSpPr/>
          <p:nvPr/>
        </p:nvGrpSpPr>
        <p:grpSpPr>
          <a:xfrm>
            <a:off x="1115616" y="1345332"/>
            <a:ext cx="6912768" cy="2592288"/>
            <a:chOff x="1115616" y="1345332"/>
            <a:chExt cx="6912768" cy="2592288"/>
          </a:xfrm>
        </p:grpSpPr>
        <p:pic>
          <p:nvPicPr>
            <p:cNvPr id="9" name="그림 8" descr="광물 - 리브레 위키">
              <a:extLst>
                <a:ext uri="{FF2B5EF4-FFF2-40B4-BE49-F238E27FC236}">
                  <a16:creationId xmlns:a16="http://schemas.microsoft.com/office/drawing/2014/main" id="{B20644C0-E8DF-4E10-9F03-1D522254A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" r="2091"/>
            <a:stretch>
              <a:fillRect/>
            </a:stretch>
          </p:blipFill>
          <p:spPr bwMode="auto">
            <a:xfrm>
              <a:off x="1115616" y="1345332"/>
              <a:ext cx="2592284" cy="2592284"/>
            </a:xfrm>
            <a:custGeom>
              <a:avLst/>
              <a:gdLst>
                <a:gd name="connsiteX0" fmla="*/ 1296142 w 2592284"/>
                <a:gd name="connsiteY0" fmla="*/ 0 h 2592284"/>
                <a:gd name="connsiteX1" fmla="*/ 2592284 w 2592284"/>
                <a:gd name="connsiteY1" fmla="*/ 1296142 h 2592284"/>
                <a:gd name="connsiteX2" fmla="*/ 1296142 w 2592284"/>
                <a:gd name="connsiteY2" fmla="*/ 2592284 h 2592284"/>
                <a:gd name="connsiteX3" fmla="*/ 0 w 2592284"/>
                <a:gd name="connsiteY3" fmla="*/ 1296142 h 2592284"/>
                <a:gd name="connsiteX4" fmla="*/ 1296142 w 2592284"/>
                <a:gd name="connsiteY4" fmla="*/ 0 h 259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2284" h="2592284">
                  <a:moveTo>
                    <a:pt x="1296142" y="0"/>
                  </a:moveTo>
                  <a:cubicBezTo>
                    <a:pt x="2011981" y="0"/>
                    <a:pt x="2592284" y="580303"/>
                    <a:pt x="2592284" y="1296142"/>
                  </a:cubicBezTo>
                  <a:cubicBezTo>
                    <a:pt x="2592284" y="2011981"/>
                    <a:pt x="2011981" y="2592284"/>
                    <a:pt x="1296142" y="2592284"/>
                  </a:cubicBezTo>
                  <a:cubicBezTo>
                    <a:pt x="580303" y="2592284"/>
                    <a:pt x="0" y="2011981"/>
                    <a:pt x="0" y="1296142"/>
                  </a:cubicBezTo>
                  <a:cubicBezTo>
                    <a:pt x="0" y="580303"/>
                    <a:pt x="580303" y="0"/>
                    <a:pt x="1296142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 descr="베스핀 가스 - 리브레 위키">
              <a:extLst>
                <a:ext uri="{FF2B5EF4-FFF2-40B4-BE49-F238E27FC236}">
                  <a16:creationId xmlns:a16="http://schemas.microsoft.com/office/drawing/2014/main" id="{DDC4BEC8-D6C2-4256-837F-F34CA76B6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" t="7251" r="21106" b="15524"/>
            <a:stretch>
              <a:fillRect/>
            </a:stretch>
          </p:blipFill>
          <p:spPr bwMode="auto">
            <a:xfrm>
              <a:off x="5436096" y="1345332"/>
              <a:ext cx="2592288" cy="2592288"/>
            </a:xfrm>
            <a:custGeom>
              <a:avLst/>
              <a:gdLst>
                <a:gd name="connsiteX0" fmla="*/ 1368152 w 2736304"/>
                <a:gd name="connsiteY0" fmla="*/ 0 h 2736304"/>
                <a:gd name="connsiteX1" fmla="*/ 2736304 w 2736304"/>
                <a:gd name="connsiteY1" fmla="*/ 1368152 h 2736304"/>
                <a:gd name="connsiteX2" fmla="*/ 1368152 w 2736304"/>
                <a:gd name="connsiteY2" fmla="*/ 2736304 h 2736304"/>
                <a:gd name="connsiteX3" fmla="*/ 0 w 2736304"/>
                <a:gd name="connsiteY3" fmla="*/ 1368152 h 2736304"/>
                <a:gd name="connsiteX4" fmla="*/ 1368152 w 2736304"/>
                <a:gd name="connsiteY4" fmla="*/ 0 h 273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304" h="2736304">
                  <a:moveTo>
                    <a:pt x="1368152" y="0"/>
                  </a:moveTo>
                  <a:cubicBezTo>
                    <a:pt x="2123761" y="0"/>
                    <a:pt x="2736304" y="612543"/>
                    <a:pt x="2736304" y="1368152"/>
                  </a:cubicBezTo>
                  <a:cubicBezTo>
                    <a:pt x="2736304" y="2123761"/>
                    <a:pt x="2123761" y="2736304"/>
                    <a:pt x="1368152" y="2736304"/>
                  </a:cubicBezTo>
                  <a:cubicBezTo>
                    <a:pt x="612543" y="2736304"/>
                    <a:pt x="0" y="2123761"/>
                    <a:pt x="0" y="1368152"/>
                  </a:cubicBezTo>
                  <a:cubicBezTo>
                    <a:pt x="0" y="612543"/>
                    <a:pt x="612543" y="0"/>
                    <a:pt x="1368152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FC02FA5-8546-47C5-A969-F2E5EDC7C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8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94"/>
    </mc:Choice>
    <mc:Fallback>
      <p:transition advTm="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2DFB1BC-3939-4841-9075-FBDDAD0E00A1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5037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41A0BC7-8F40-4F19-B4A9-EF0C7B8157A4}"/>
              </a:ext>
            </a:extLst>
          </p:cNvPr>
          <p:cNvSpPr txBox="1"/>
          <p:nvPr/>
        </p:nvSpPr>
        <p:spPr>
          <a:xfrm>
            <a:off x="323528" y="229340"/>
            <a:ext cx="15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ED4B-7B7D-493D-B0E5-3F5CE7333158}"/>
              </a:ext>
            </a:extLst>
          </p:cNvPr>
          <p:cNvSpPr txBox="1"/>
          <p:nvPr/>
        </p:nvSpPr>
        <p:spPr>
          <a:xfrm>
            <a:off x="366809" y="66487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 미네랄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52DF19-615F-4261-A980-2DB7913755DE}"/>
              </a:ext>
            </a:extLst>
          </p:cNvPr>
          <p:cNvGrpSpPr/>
          <p:nvPr/>
        </p:nvGrpSpPr>
        <p:grpSpPr>
          <a:xfrm>
            <a:off x="820993" y="2414769"/>
            <a:ext cx="7502013" cy="885462"/>
            <a:chOff x="1030427" y="2414768"/>
            <a:chExt cx="7502013" cy="885462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D1DCA26-9CE1-4D15-8298-F81FB22D1BEF}"/>
                </a:ext>
              </a:extLst>
            </p:cNvPr>
            <p:cNvCxnSpPr>
              <a:cxnSpLocks/>
            </p:cNvCxnSpPr>
            <p:nvPr/>
          </p:nvCxnSpPr>
          <p:spPr>
            <a:xfrm>
              <a:off x="3917338" y="2857500"/>
              <a:ext cx="864096" cy="0"/>
            </a:xfrm>
            <a:prstGeom prst="straightConnector1">
              <a:avLst/>
            </a:prstGeom>
            <a:ln w="57150">
              <a:solidFill>
                <a:srgbClr val="0000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0210A7D-75C4-4FB8-87DB-1F6F7695FCDF}"/>
                </a:ext>
              </a:extLst>
            </p:cNvPr>
            <p:cNvGrpSpPr/>
            <p:nvPr/>
          </p:nvGrpSpPr>
          <p:grpSpPr>
            <a:xfrm>
              <a:off x="5079006" y="2414768"/>
              <a:ext cx="3453434" cy="885462"/>
              <a:chOff x="5079006" y="2414768"/>
              <a:chExt cx="3453434" cy="88546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43B0B99-2C76-4D15-AF44-0515A1328D2A}"/>
                  </a:ext>
                </a:extLst>
              </p:cNvPr>
              <p:cNvSpPr/>
              <p:nvPr/>
            </p:nvSpPr>
            <p:spPr>
              <a:xfrm>
                <a:off x="5079006" y="2414768"/>
                <a:ext cx="3453434" cy="885462"/>
              </a:xfrm>
              <a:prstGeom prst="rect">
                <a:avLst/>
              </a:prstGeom>
              <a:solidFill>
                <a:srgbClr val="0000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E00220-1531-4314-B8E2-F7E45EF83852}"/>
                  </a:ext>
                </a:extLst>
              </p:cNvPr>
              <p:cNvSpPr txBox="1"/>
              <p:nvPr/>
            </p:nvSpPr>
            <p:spPr>
              <a:xfrm>
                <a:off x="5298320" y="2630400"/>
                <a:ext cx="2582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전투에서 이길 확률</a:t>
                </a:r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CCC39541-2DDA-4457-9ECA-55B6A4F047DA}"/>
                  </a:ext>
                </a:extLst>
              </p:cNvPr>
              <p:cNvCxnSpPr/>
              <p:nvPr/>
            </p:nvCxnSpPr>
            <p:spPr>
              <a:xfrm flipV="1">
                <a:off x="8100392" y="2630400"/>
                <a:ext cx="0" cy="432048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77106E9-DBD6-459C-81CB-D27566CE95E7}"/>
                </a:ext>
              </a:extLst>
            </p:cNvPr>
            <p:cNvGrpSpPr/>
            <p:nvPr/>
          </p:nvGrpSpPr>
          <p:grpSpPr>
            <a:xfrm>
              <a:off x="1030427" y="2416023"/>
              <a:ext cx="2560660" cy="882952"/>
              <a:chOff x="859212" y="2416022"/>
              <a:chExt cx="2560660" cy="88295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BA5B96A-2A2E-4249-9381-A8B906B2E4E5}"/>
                  </a:ext>
                </a:extLst>
              </p:cNvPr>
              <p:cNvSpPr/>
              <p:nvPr/>
            </p:nvSpPr>
            <p:spPr>
              <a:xfrm>
                <a:off x="859212" y="2416022"/>
                <a:ext cx="2560660" cy="882952"/>
              </a:xfrm>
              <a:prstGeom prst="rect">
                <a:avLst/>
              </a:prstGeom>
              <a:solidFill>
                <a:srgbClr val="2E3C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63260E-AD18-4080-95AB-8F68FC29BAAE}"/>
                  </a:ext>
                </a:extLst>
              </p:cNvPr>
              <p:cNvSpPr txBox="1"/>
              <p:nvPr/>
            </p:nvSpPr>
            <p:spPr>
              <a:xfrm>
                <a:off x="1088575" y="2626664"/>
                <a:ext cx="1664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소비한 자원</a:t>
                </a: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DEFFCA3-5945-45BD-9FD5-33DB187EB4C8}"/>
                  </a:ext>
                </a:extLst>
              </p:cNvPr>
              <p:cNvCxnSpPr/>
              <p:nvPr/>
            </p:nvCxnSpPr>
            <p:spPr>
              <a:xfrm flipV="1">
                <a:off x="2987824" y="2630400"/>
                <a:ext cx="0" cy="432048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631339E-F782-4D7B-BFD6-B152428F2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8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30"/>
    </mc:Choice>
    <mc:Fallback>
      <p:transition advTm="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7A4C8D-D2A0-4572-99AA-8AC28755BDAC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5037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024416-72D3-4210-B51E-8F469B26A038}"/>
              </a:ext>
            </a:extLst>
          </p:cNvPr>
          <p:cNvSpPr txBox="1"/>
          <p:nvPr/>
        </p:nvSpPr>
        <p:spPr>
          <a:xfrm>
            <a:off x="323528" y="229340"/>
            <a:ext cx="15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3D22-0F4B-4816-AB63-BED33FAA81C9}"/>
              </a:ext>
            </a:extLst>
          </p:cNvPr>
          <p:cNvSpPr txBox="1"/>
          <p:nvPr/>
        </p:nvSpPr>
        <p:spPr>
          <a:xfrm>
            <a:off x="366809" y="664871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 미네랄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A3825-307F-4F6F-88AE-A58C784A5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3"/>
          <a:stretch/>
        </p:blipFill>
        <p:spPr>
          <a:xfrm>
            <a:off x="1043608" y="1561356"/>
            <a:ext cx="2808312" cy="2160241"/>
          </a:xfrm>
          <a:prstGeom prst="rect">
            <a:avLst/>
          </a:prstGeom>
          <a:ln>
            <a:solidFill>
              <a:srgbClr val="00002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9BAA08-D38A-47DE-B548-4C14EBCF39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33"/>
          <a:stretch/>
        </p:blipFill>
        <p:spPr>
          <a:xfrm>
            <a:off x="5580112" y="1561356"/>
            <a:ext cx="2266827" cy="2160241"/>
          </a:xfrm>
          <a:prstGeom prst="rect">
            <a:avLst/>
          </a:prstGeom>
          <a:ln>
            <a:solidFill>
              <a:srgbClr val="00002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3D6E1-2088-4E50-AFDA-6A3AEED51AB4}"/>
              </a:ext>
            </a:extLst>
          </p:cNvPr>
          <p:cNvSpPr txBox="1"/>
          <p:nvPr/>
        </p:nvSpPr>
        <p:spPr>
          <a:xfrm>
            <a:off x="1281419" y="3793604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유닛 생산에 소비된 미네랄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B39DB-7783-4300-B8A1-CD508EE3D148}"/>
              </a:ext>
            </a:extLst>
          </p:cNvPr>
          <p:cNvSpPr txBox="1"/>
          <p:nvPr/>
        </p:nvSpPr>
        <p:spPr>
          <a:xfrm>
            <a:off x="5628933" y="3793604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유닛 생산에 소비된 가스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19593DA5-13E6-40EE-8AD3-115EBECCE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382"/>
    </mc:Choice>
    <mc:Fallback>
      <p:transition advTm="1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2CFDD0-F5C5-49D9-8FEA-3A2E60649C02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50374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18FFC-4208-4711-A65A-0A738B063605}"/>
              </a:ext>
            </a:extLst>
          </p:cNvPr>
          <p:cNvSpPr txBox="1"/>
          <p:nvPr/>
        </p:nvSpPr>
        <p:spPr>
          <a:xfrm>
            <a:off x="323528" y="229340"/>
            <a:ext cx="15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0DA18-349C-4A77-A080-505EF145F687}"/>
              </a:ext>
            </a:extLst>
          </p:cNvPr>
          <p:cNvSpPr txBox="1"/>
          <p:nvPr/>
        </p:nvSpPr>
        <p:spPr>
          <a:xfrm>
            <a:off x="366809" y="664871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 유닛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C6C000-C3CC-4F4E-8927-D36D421E17D7}"/>
              </a:ext>
            </a:extLst>
          </p:cNvPr>
          <p:cNvGrpSpPr/>
          <p:nvPr/>
        </p:nvGrpSpPr>
        <p:grpSpPr>
          <a:xfrm>
            <a:off x="5076056" y="1419294"/>
            <a:ext cx="3384376" cy="1366198"/>
            <a:chOff x="683568" y="1705372"/>
            <a:chExt cx="3384376" cy="1366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F54C68-CA1A-4FA7-BE81-D904D78A8F34}"/>
                </a:ext>
              </a:extLst>
            </p:cNvPr>
            <p:cNvSpPr txBox="1"/>
            <p:nvPr/>
          </p:nvSpPr>
          <p:spPr>
            <a:xfrm>
              <a:off x="683568" y="2763793"/>
              <a:ext cx="3384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공중 유닛</a:t>
              </a:r>
              <a:endParaRPr lang="en-US" altLang="ko-KR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D9F902-0805-4B75-8160-D93C1FB66D5B}"/>
                </a:ext>
              </a:extLst>
            </p:cNvPr>
            <p:cNvSpPr/>
            <p:nvPr/>
          </p:nvSpPr>
          <p:spPr>
            <a:xfrm>
              <a:off x="683568" y="1705372"/>
              <a:ext cx="3384376" cy="936104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B25594-6C19-4B86-A16E-3A150759C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99" y="1824610"/>
              <a:ext cx="685278" cy="68527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7E3932B-4831-4B06-93A4-ACCD4C8F2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697" y="1824610"/>
              <a:ext cx="935738" cy="72008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A7A2F2D-4DD4-4823-9C6A-C66EDCCB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028" y="1768669"/>
              <a:ext cx="747937" cy="74793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0C53B3-BDD6-42FF-8B00-3CA082E9AA19}"/>
                </a:ext>
              </a:extLst>
            </p:cNvPr>
            <p:cNvSpPr txBox="1"/>
            <p:nvPr/>
          </p:nvSpPr>
          <p:spPr>
            <a:xfrm>
              <a:off x="3436294" y="1768669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…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FEB1F8-9C29-467F-B76D-089E7E0B7F1B}"/>
              </a:ext>
            </a:extLst>
          </p:cNvPr>
          <p:cNvGrpSpPr/>
          <p:nvPr/>
        </p:nvGrpSpPr>
        <p:grpSpPr>
          <a:xfrm>
            <a:off x="683568" y="1413119"/>
            <a:ext cx="3384376" cy="1372373"/>
            <a:chOff x="812020" y="1413119"/>
            <a:chExt cx="3384376" cy="137237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B4DB0-74F5-4238-8291-D4891A0DDBA7}"/>
                </a:ext>
              </a:extLst>
            </p:cNvPr>
            <p:cNvSpPr txBox="1"/>
            <p:nvPr/>
          </p:nvSpPr>
          <p:spPr>
            <a:xfrm>
              <a:off x="1964015" y="2477715"/>
              <a:ext cx="1080386" cy="307777"/>
            </a:xfrm>
            <a:prstGeom prst="rect">
              <a:avLst/>
            </a:prstGeom>
            <a:solidFill>
              <a:srgbClr val="00002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지상 유닛</a:t>
              </a:r>
              <a:endPara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43D500B-4EBD-4ECA-B1E4-D40C0D6609D2}"/>
                </a:ext>
              </a:extLst>
            </p:cNvPr>
            <p:cNvGrpSpPr/>
            <p:nvPr/>
          </p:nvGrpSpPr>
          <p:grpSpPr>
            <a:xfrm>
              <a:off x="812020" y="1413119"/>
              <a:ext cx="3384376" cy="936104"/>
              <a:chOff x="5092983" y="1699197"/>
              <a:chExt cx="3384376" cy="936104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EDF85E5-2132-4E5E-8011-58E3DE0CD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466" y="1925006"/>
                <a:ext cx="478549" cy="568276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5E513DB0-DD1A-4679-8167-9EFD1F3D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4878" y="1932552"/>
                <a:ext cx="813504" cy="55318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4D2BA6E-287D-488C-97C2-9179D7A69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2118" y="1863818"/>
                <a:ext cx="690652" cy="690652"/>
              </a:xfrm>
              <a:prstGeom prst="rect">
                <a:avLst/>
              </a:prstGeom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8D28F12-4AC1-4E0C-994A-8DA713C90F11}"/>
                  </a:ext>
                </a:extLst>
              </p:cNvPr>
              <p:cNvSpPr/>
              <p:nvPr/>
            </p:nvSpPr>
            <p:spPr>
              <a:xfrm>
                <a:off x="5092983" y="1699197"/>
                <a:ext cx="3384376" cy="936104"/>
              </a:xfrm>
              <a:prstGeom prst="rect">
                <a:avLst/>
              </a:prstGeom>
              <a:noFill/>
              <a:ln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BC31F-E0D5-4768-8BF8-B32DB2AFD9D9}"/>
                  </a:ext>
                </a:extLst>
              </p:cNvPr>
              <p:cNvSpPr txBox="1"/>
              <p:nvPr/>
            </p:nvSpPr>
            <p:spPr>
              <a:xfrm>
                <a:off x="7884368" y="1768669"/>
                <a:ext cx="487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00002F"/>
                    </a:solidFill>
                  </a:rPr>
                  <a:t>…</a:t>
                </a:r>
                <a:endParaRPr lang="ko-KR" altLang="en-US" sz="3200" dirty="0">
                  <a:solidFill>
                    <a:srgbClr val="00002F"/>
                  </a:solidFill>
                </a:endParaRP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6315DA7-A4DE-4D6A-AD80-57EFBC5772CF}"/>
              </a:ext>
            </a:extLst>
          </p:cNvPr>
          <p:cNvSpPr txBox="1"/>
          <p:nvPr/>
        </p:nvSpPr>
        <p:spPr>
          <a:xfrm>
            <a:off x="4361770" y="1638928"/>
            <a:ext cx="41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80978C-78DC-4B2C-B7A2-AC613B0D0972}"/>
              </a:ext>
            </a:extLst>
          </p:cNvPr>
          <p:cNvGrpSpPr/>
          <p:nvPr/>
        </p:nvGrpSpPr>
        <p:grpSpPr>
          <a:xfrm>
            <a:off x="4425886" y="3062255"/>
            <a:ext cx="290130" cy="290130"/>
            <a:chOff x="4389884" y="4289786"/>
            <a:chExt cx="555624" cy="55562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B60E67B-9E94-4161-AD6D-7BF138DF226D}"/>
                </a:ext>
              </a:extLst>
            </p:cNvPr>
            <p:cNvSpPr/>
            <p:nvPr/>
          </p:nvSpPr>
          <p:spPr>
            <a:xfrm rot="5400000">
              <a:off x="4613824" y="4289786"/>
              <a:ext cx="107744" cy="555624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D847673-9658-452B-A7CE-65C4F3A76A95}"/>
                </a:ext>
              </a:extLst>
            </p:cNvPr>
            <p:cNvSpPr/>
            <p:nvPr/>
          </p:nvSpPr>
          <p:spPr>
            <a:xfrm rot="10800000">
              <a:off x="4613824" y="4289786"/>
              <a:ext cx="107744" cy="555624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16E8ED1-E2CA-4420-82A5-8F7A7512967A}"/>
              </a:ext>
            </a:extLst>
          </p:cNvPr>
          <p:cNvSpPr txBox="1"/>
          <p:nvPr/>
        </p:nvSpPr>
        <p:spPr>
          <a:xfrm>
            <a:off x="3385161" y="4535872"/>
            <a:ext cx="23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지상 공격이 가능한 유닛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986F848-4361-43A1-9E0D-8D4B6F7A6E49}"/>
              </a:ext>
            </a:extLst>
          </p:cNvPr>
          <p:cNvSpPr txBox="1"/>
          <p:nvPr/>
        </p:nvSpPr>
        <p:spPr>
          <a:xfrm>
            <a:off x="3385161" y="4925987"/>
            <a:ext cx="23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지상 공격이 불가능한 유닛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CA3679B-42C4-4EC7-8A08-146D994C854D}"/>
              </a:ext>
            </a:extLst>
          </p:cNvPr>
          <p:cNvSpPr txBox="1"/>
          <p:nvPr/>
        </p:nvSpPr>
        <p:spPr>
          <a:xfrm>
            <a:off x="3385161" y="4121375"/>
            <a:ext cx="23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공중 공격이 불가능한 유닛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9A07C7-8DB8-43E4-9484-23356F946CBB}"/>
              </a:ext>
            </a:extLst>
          </p:cNvPr>
          <p:cNvSpPr txBox="1"/>
          <p:nvPr/>
        </p:nvSpPr>
        <p:spPr>
          <a:xfrm>
            <a:off x="3385161" y="3731261"/>
            <a:ext cx="237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공중 공격이 가능한 유닛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10AA2D4-59B7-42FC-9C9F-D6EBB0D82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7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090"/>
    </mc:Choice>
    <mc:Fallback>
      <p:transition advTm="17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DEABEB5-2A5C-44C8-8782-290EC9469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2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72"/>
    </mc:Choice>
    <mc:Fallback>
      <p:transition advTm="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0B8A18-F331-40F7-BE80-778DC65FBE14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592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78CDCE-EAB5-4A7C-A3E8-863E77F1EAFE}"/>
              </a:ext>
            </a:extLst>
          </p:cNvPr>
          <p:cNvSpPr txBox="1"/>
          <p:nvPr/>
        </p:nvSpPr>
        <p:spPr>
          <a:xfrm>
            <a:off x="323528" y="229340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알고리즘의 종류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A3870CD-26F3-4026-BC71-9B981B06C0E5}"/>
              </a:ext>
            </a:extLst>
          </p:cNvPr>
          <p:cNvGrpSpPr/>
          <p:nvPr/>
        </p:nvGrpSpPr>
        <p:grpSpPr>
          <a:xfrm>
            <a:off x="1259632" y="1561356"/>
            <a:ext cx="6444528" cy="3334788"/>
            <a:chOff x="1259632" y="1561356"/>
            <a:chExt cx="6444528" cy="333478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632FF5-A54F-463E-8599-8B951C9BFB7E}"/>
                </a:ext>
              </a:extLst>
            </p:cNvPr>
            <p:cNvSpPr/>
            <p:nvPr/>
          </p:nvSpPr>
          <p:spPr>
            <a:xfrm>
              <a:off x="6264000" y="3600000"/>
              <a:ext cx="1440160" cy="1296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2F"/>
                </a:solidFill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AC8D4BC-836D-4AAE-9031-60C13D2B64DE}"/>
                </a:ext>
              </a:extLst>
            </p:cNvPr>
            <p:cNvGrpSpPr/>
            <p:nvPr/>
          </p:nvGrpSpPr>
          <p:grpSpPr>
            <a:xfrm>
              <a:off x="1259632" y="1561356"/>
              <a:ext cx="6390127" cy="3257938"/>
              <a:chOff x="358266" y="1964089"/>
              <a:chExt cx="6390127" cy="325793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23358FC-9B98-47DD-992B-4543352EF77E}"/>
                  </a:ext>
                </a:extLst>
              </p:cNvPr>
              <p:cNvGrpSpPr/>
              <p:nvPr/>
            </p:nvGrpSpPr>
            <p:grpSpPr>
              <a:xfrm>
                <a:off x="358266" y="2666394"/>
                <a:ext cx="1296144" cy="432048"/>
                <a:chOff x="683568" y="3041813"/>
                <a:chExt cx="1296144" cy="432048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4370AA6-B68D-480C-BD84-880AA0A0374F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1A179B2-226B-442E-A028-5631E3727100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Ensemble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F2C14A3-F5B6-4F48-BB86-9EE218B12976}"/>
                  </a:ext>
                </a:extLst>
              </p:cNvPr>
              <p:cNvGrpSpPr/>
              <p:nvPr/>
            </p:nvGrpSpPr>
            <p:grpSpPr>
              <a:xfrm>
                <a:off x="1695917" y="2164437"/>
                <a:ext cx="288032" cy="1435962"/>
                <a:chOff x="2339752" y="2539856"/>
                <a:chExt cx="288032" cy="1435962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89B6973B-D9F0-4786-9B0D-4B323E7AB845}"/>
                    </a:ext>
                  </a:extLst>
                </p:cNvPr>
                <p:cNvCxnSpPr/>
                <p:nvPr/>
              </p:nvCxnSpPr>
              <p:spPr>
                <a:xfrm>
                  <a:off x="2339752" y="3257837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88418BD-1E7C-408C-96A2-603EE3CED3D8}"/>
                    </a:ext>
                  </a:extLst>
                </p:cNvPr>
                <p:cNvCxnSpPr/>
                <p:nvPr/>
              </p:nvCxnSpPr>
              <p:spPr>
                <a:xfrm>
                  <a:off x="2483768" y="2539856"/>
                  <a:ext cx="0" cy="143596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661DB9D6-850C-4C67-B50B-B724F8789FBB}"/>
                    </a:ext>
                  </a:extLst>
                </p:cNvPr>
                <p:cNvCxnSpPr/>
                <p:nvPr/>
              </p:nvCxnSpPr>
              <p:spPr>
                <a:xfrm>
                  <a:off x="2483768" y="3964938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AB54D6AE-FE50-4978-9031-E0BB9ABC5815}"/>
                    </a:ext>
                  </a:extLst>
                </p:cNvPr>
                <p:cNvCxnSpPr/>
                <p:nvPr/>
              </p:nvCxnSpPr>
              <p:spPr>
                <a:xfrm>
                  <a:off x="2483768" y="2555532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2F9A9B9-2455-4502-93F4-39E503789678}"/>
                  </a:ext>
                </a:extLst>
              </p:cNvPr>
              <p:cNvGrpSpPr/>
              <p:nvPr/>
            </p:nvGrpSpPr>
            <p:grpSpPr>
              <a:xfrm>
                <a:off x="2055957" y="1964089"/>
                <a:ext cx="1296144" cy="432048"/>
                <a:chOff x="683568" y="3041813"/>
                <a:chExt cx="1296144" cy="432048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8B2B136-79BE-4D2E-B079-1CA5B97DE60F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EE54D82-E57A-4232-B0FE-1DEA5F3066E4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Bagging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92199C3-1D81-4025-A7CD-0D867C6D1DA9}"/>
                  </a:ext>
                </a:extLst>
              </p:cNvPr>
              <p:cNvGrpSpPr/>
              <p:nvPr/>
            </p:nvGrpSpPr>
            <p:grpSpPr>
              <a:xfrm>
                <a:off x="2055957" y="3373495"/>
                <a:ext cx="1296144" cy="432048"/>
                <a:chOff x="683568" y="3041813"/>
                <a:chExt cx="1296144" cy="432048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70BAFC6B-950A-48B3-A6C9-8881BB4C16CC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99A830-134F-42C2-B9BD-21C57FDFA643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Boosting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FE9BBEE-149D-447F-A71E-382BD59D30A0}"/>
                  </a:ext>
                </a:extLst>
              </p:cNvPr>
              <p:cNvGrpSpPr/>
              <p:nvPr/>
            </p:nvGrpSpPr>
            <p:grpSpPr>
              <a:xfrm>
                <a:off x="3394302" y="2871538"/>
                <a:ext cx="288032" cy="1435962"/>
                <a:chOff x="2339752" y="2539856"/>
                <a:chExt cx="288032" cy="1435962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4B1B486-35C5-42CF-90D8-D0EE861654A5}"/>
                    </a:ext>
                  </a:extLst>
                </p:cNvPr>
                <p:cNvCxnSpPr/>
                <p:nvPr/>
              </p:nvCxnSpPr>
              <p:spPr>
                <a:xfrm>
                  <a:off x="2339752" y="3257837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B3E20143-5393-4364-A208-1DD21FE46FF1}"/>
                    </a:ext>
                  </a:extLst>
                </p:cNvPr>
                <p:cNvCxnSpPr/>
                <p:nvPr/>
              </p:nvCxnSpPr>
              <p:spPr>
                <a:xfrm>
                  <a:off x="2483768" y="2539856"/>
                  <a:ext cx="0" cy="143596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93119FCD-BDD7-4775-905A-629EB7117239}"/>
                    </a:ext>
                  </a:extLst>
                </p:cNvPr>
                <p:cNvCxnSpPr/>
                <p:nvPr/>
              </p:nvCxnSpPr>
              <p:spPr>
                <a:xfrm>
                  <a:off x="2483768" y="3964938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14C2A26D-B025-4C4B-B25A-A61F2B208088}"/>
                    </a:ext>
                  </a:extLst>
                </p:cNvPr>
                <p:cNvCxnSpPr/>
                <p:nvPr/>
              </p:nvCxnSpPr>
              <p:spPr>
                <a:xfrm>
                  <a:off x="2483768" y="2555532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BD82226-9704-4321-A4CE-623505482E10}"/>
                  </a:ext>
                </a:extLst>
              </p:cNvPr>
              <p:cNvGrpSpPr/>
              <p:nvPr/>
            </p:nvGrpSpPr>
            <p:grpSpPr>
              <a:xfrm>
                <a:off x="3750818" y="2664112"/>
                <a:ext cx="1296144" cy="432048"/>
                <a:chOff x="683568" y="3041813"/>
                <a:chExt cx="1296144" cy="432048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9C8A697-201D-41C2-A3CD-1712116A4E62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A0DD4D7-AECB-4E02-B937-D4BD337E9546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AdaBoost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1081722-E6F6-4E17-8D98-1597F53C0621}"/>
                  </a:ext>
                </a:extLst>
              </p:cNvPr>
              <p:cNvGrpSpPr/>
              <p:nvPr/>
            </p:nvGrpSpPr>
            <p:grpSpPr>
              <a:xfrm>
                <a:off x="3750818" y="4080596"/>
                <a:ext cx="1296144" cy="432048"/>
                <a:chOff x="683568" y="3041813"/>
                <a:chExt cx="1296144" cy="432048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E1F1668-1D83-4757-806C-1019C5E14E89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96D5AD8-6B54-470B-98C0-2580EC25FAE0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GBM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6FB625B-C178-4C93-91E7-7F341B77C418}"/>
                  </a:ext>
                </a:extLst>
              </p:cNvPr>
              <p:cNvGrpSpPr/>
              <p:nvPr/>
            </p:nvGrpSpPr>
            <p:grpSpPr>
              <a:xfrm>
                <a:off x="5095733" y="3580921"/>
                <a:ext cx="288032" cy="1435962"/>
                <a:chOff x="2339752" y="2539856"/>
                <a:chExt cx="288032" cy="1435962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E03389B2-5AD4-456B-9EC1-3DB572B85AD2}"/>
                    </a:ext>
                  </a:extLst>
                </p:cNvPr>
                <p:cNvCxnSpPr/>
                <p:nvPr/>
              </p:nvCxnSpPr>
              <p:spPr>
                <a:xfrm>
                  <a:off x="2339752" y="3257837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487F0482-4136-4FAB-B6F0-2898BE1A3CEB}"/>
                    </a:ext>
                  </a:extLst>
                </p:cNvPr>
                <p:cNvCxnSpPr/>
                <p:nvPr/>
              </p:nvCxnSpPr>
              <p:spPr>
                <a:xfrm>
                  <a:off x="2483768" y="2539856"/>
                  <a:ext cx="0" cy="143596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3D7EC3AE-08DC-4934-893C-303E341DE0BE}"/>
                    </a:ext>
                  </a:extLst>
                </p:cNvPr>
                <p:cNvCxnSpPr/>
                <p:nvPr/>
              </p:nvCxnSpPr>
              <p:spPr>
                <a:xfrm>
                  <a:off x="2483768" y="3964938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99EA58E1-3CBE-4962-91D8-5D324F09993C}"/>
                    </a:ext>
                  </a:extLst>
                </p:cNvPr>
                <p:cNvCxnSpPr/>
                <p:nvPr/>
              </p:nvCxnSpPr>
              <p:spPr>
                <a:xfrm>
                  <a:off x="2483768" y="2555532"/>
                  <a:ext cx="14401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96F0882-A0F3-4EE3-9D3D-B47E324671F5}"/>
                  </a:ext>
                </a:extLst>
              </p:cNvPr>
              <p:cNvGrpSpPr/>
              <p:nvPr/>
            </p:nvGrpSpPr>
            <p:grpSpPr>
              <a:xfrm>
                <a:off x="5452249" y="3373495"/>
                <a:ext cx="1296144" cy="432048"/>
                <a:chOff x="683568" y="3041813"/>
                <a:chExt cx="1296144" cy="432048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D3BD628-A8F2-4EB1-90BA-823EC508067F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6F4082-ACC2-456C-83E6-070DDA09B986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XGBoost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7E5A5A6-CA74-47B8-831F-5C91964D2626}"/>
                  </a:ext>
                </a:extLst>
              </p:cNvPr>
              <p:cNvGrpSpPr/>
              <p:nvPr/>
            </p:nvGrpSpPr>
            <p:grpSpPr>
              <a:xfrm>
                <a:off x="5452249" y="4789979"/>
                <a:ext cx="1296144" cy="432048"/>
                <a:chOff x="683568" y="3041813"/>
                <a:chExt cx="1296144" cy="432048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A0D8A0A5-F3E3-4BC8-A8DA-E5560843AA9E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DAD6B19-744D-4570-A977-01C36BBFD431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CatBoost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DD14462-58EB-47C4-8B1F-F76110BFFF5B}"/>
                  </a:ext>
                </a:extLst>
              </p:cNvPr>
              <p:cNvGrpSpPr/>
              <p:nvPr/>
            </p:nvGrpSpPr>
            <p:grpSpPr>
              <a:xfrm>
                <a:off x="5452249" y="4081737"/>
                <a:ext cx="1296144" cy="432048"/>
                <a:chOff x="683568" y="3041813"/>
                <a:chExt cx="1296144" cy="432048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7A60E51E-FB53-463B-BC61-67631F27D9EC}"/>
                    </a:ext>
                  </a:extLst>
                </p:cNvPr>
                <p:cNvSpPr/>
                <p:nvPr/>
              </p:nvSpPr>
              <p:spPr>
                <a:xfrm>
                  <a:off x="683568" y="3041813"/>
                  <a:ext cx="1296144" cy="432048"/>
                </a:xfrm>
                <a:prstGeom prst="rect">
                  <a:avLst/>
                </a:prstGeom>
                <a:solidFill>
                  <a:srgbClr val="5058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8BCE2EF-A1D0-4040-A8E7-8FE1F54D3CEC}"/>
                    </a:ext>
                  </a:extLst>
                </p:cNvPr>
                <p:cNvSpPr txBox="1"/>
                <p:nvPr/>
              </p:nvSpPr>
              <p:spPr>
                <a:xfrm>
                  <a:off x="719572" y="3088560"/>
                  <a:ext cx="1224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DCE2F0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LGBM</a:t>
                  </a:r>
                  <a:endParaRPr lang="ko-KR" altLang="en-US" sz="1600" dirty="0">
                    <a:solidFill>
                      <a:srgbClr val="DCE2F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44A540E-C46D-4830-B3F7-4F6511367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959"/>
    </mc:Choice>
    <mc:Fallback>
      <p:transition advTm="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C8AAE-1FEB-4985-83FE-15E55AA13152}"/>
              </a:ext>
            </a:extLst>
          </p:cNvPr>
          <p:cNvGrpSpPr/>
          <p:nvPr/>
        </p:nvGrpSpPr>
        <p:grpSpPr>
          <a:xfrm>
            <a:off x="1066005" y="1167059"/>
            <a:ext cx="7011989" cy="1065591"/>
            <a:chOff x="1016395" y="1167059"/>
            <a:chExt cx="7011989" cy="10655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2CC20-ECB3-4F27-B9E4-A6147D31C44E}"/>
                </a:ext>
              </a:extLst>
            </p:cNvPr>
            <p:cNvSpPr txBox="1"/>
            <p:nvPr/>
          </p:nvSpPr>
          <p:spPr>
            <a:xfrm>
              <a:off x="1498585" y="1345912"/>
              <a:ext cx="6146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</a:t>
              </a:r>
              <a:r>
                <a:rPr lang="en-US" altLang="ko-KR" sz="20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Classifier</a:t>
              </a:r>
              <a:r>
                <a:rPr lang="ko-KR" altLang="en-US" sz="20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생성하고 그 예측을 결합함으로써 </a:t>
              </a:r>
              <a:endPara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보다 정확한 최종 예측을 도출하는 기법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7CA26A-F430-40BF-859A-8923F82568A5}"/>
                </a:ext>
              </a:extLst>
            </p:cNvPr>
            <p:cNvSpPr txBox="1">
              <a:spLocks/>
            </p:cNvSpPr>
            <p:nvPr/>
          </p:nvSpPr>
          <p:spPr>
            <a:xfrm>
              <a:off x="1016395" y="1167059"/>
              <a:ext cx="386769" cy="357706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rgbClr val="00002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F0195-0807-4CCA-B209-AC61FCF66D48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7641618" y="1874946"/>
              <a:ext cx="386766" cy="357704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rgbClr val="00002F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725EE-570A-4554-A9AF-08FBDD11B9BF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4943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8B082D-E92C-41B4-A808-954A1B7DDC3E}"/>
              </a:ext>
            </a:extLst>
          </p:cNvPr>
          <p:cNvSpPr txBox="1"/>
          <p:nvPr/>
        </p:nvSpPr>
        <p:spPr>
          <a:xfrm>
            <a:off x="323528" y="22934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앙상블이란</a:t>
            </a:r>
            <a:r>
              <a:rPr lang="en-US" altLang="ko-KR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 descr="집단지성 – CUBE">
            <a:extLst>
              <a:ext uri="{FF2B5EF4-FFF2-40B4-BE49-F238E27FC236}">
                <a16:creationId xmlns:a16="http://schemas.microsoft.com/office/drawing/2014/main" id="{CFB6A492-6553-401A-9882-9EC0100A3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r="20801"/>
          <a:stretch/>
        </p:blipFill>
        <p:spPr bwMode="auto">
          <a:xfrm>
            <a:off x="3131840" y="2641476"/>
            <a:ext cx="2785706" cy="2632304"/>
          </a:xfrm>
          <a:custGeom>
            <a:avLst/>
            <a:gdLst>
              <a:gd name="connsiteX0" fmla="*/ 673904 w 2929722"/>
              <a:gd name="connsiteY0" fmla="*/ 0 h 2632304"/>
              <a:gd name="connsiteX1" fmla="*/ 2255818 w 2929722"/>
              <a:gd name="connsiteY1" fmla="*/ 0 h 2632304"/>
              <a:gd name="connsiteX2" fmla="*/ 2283879 w 2929722"/>
              <a:gd name="connsiteY2" fmla="*/ 17047 h 2632304"/>
              <a:gd name="connsiteX3" fmla="*/ 2929722 w 2929722"/>
              <a:gd name="connsiteY3" fmla="*/ 1231733 h 2632304"/>
              <a:gd name="connsiteX4" fmla="*/ 1900466 w 2929722"/>
              <a:gd name="connsiteY4" fmla="*/ 2630737 h 2632304"/>
              <a:gd name="connsiteX5" fmla="*/ 1894371 w 2929722"/>
              <a:gd name="connsiteY5" fmla="*/ 2632304 h 2632304"/>
              <a:gd name="connsiteX6" fmla="*/ 1035352 w 2929722"/>
              <a:gd name="connsiteY6" fmla="*/ 2632304 h 2632304"/>
              <a:gd name="connsiteX7" fmla="*/ 1029256 w 2929722"/>
              <a:gd name="connsiteY7" fmla="*/ 2630737 h 2632304"/>
              <a:gd name="connsiteX8" fmla="*/ 0 w 2929722"/>
              <a:gd name="connsiteY8" fmla="*/ 1231733 h 2632304"/>
              <a:gd name="connsiteX9" fmla="*/ 645844 w 2929722"/>
              <a:gd name="connsiteY9" fmla="*/ 17047 h 263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9722" h="2632304">
                <a:moveTo>
                  <a:pt x="673904" y="0"/>
                </a:moveTo>
                <a:lnTo>
                  <a:pt x="2255818" y="0"/>
                </a:lnTo>
                <a:lnTo>
                  <a:pt x="2283879" y="17047"/>
                </a:lnTo>
                <a:cubicBezTo>
                  <a:pt x="2673534" y="280294"/>
                  <a:pt x="2929722" y="726096"/>
                  <a:pt x="2929722" y="1231733"/>
                </a:cubicBezTo>
                <a:cubicBezTo>
                  <a:pt x="2929722" y="1889062"/>
                  <a:pt x="2496765" y="2445269"/>
                  <a:pt x="1900466" y="2630737"/>
                </a:cubicBezTo>
                <a:lnTo>
                  <a:pt x="1894371" y="2632304"/>
                </a:lnTo>
                <a:lnTo>
                  <a:pt x="1035352" y="2632304"/>
                </a:lnTo>
                <a:lnTo>
                  <a:pt x="1029256" y="2630737"/>
                </a:lnTo>
                <a:cubicBezTo>
                  <a:pt x="432958" y="2445269"/>
                  <a:pt x="0" y="1889062"/>
                  <a:pt x="0" y="1231733"/>
                </a:cubicBezTo>
                <a:cubicBezTo>
                  <a:pt x="0" y="726096"/>
                  <a:pt x="256188" y="280294"/>
                  <a:pt x="645844" y="1704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BD675BC-099E-451C-9FFD-114D7A901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406"/>
    </mc:Choice>
    <mc:Fallback>
      <p:transition advTm="1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34E3BE1-3C33-4815-BA93-A48EA30622E0}"/>
              </a:ext>
            </a:extLst>
          </p:cNvPr>
          <p:cNvGrpSpPr/>
          <p:nvPr/>
        </p:nvGrpSpPr>
        <p:grpSpPr>
          <a:xfrm>
            <a:off x="927208" y="1201316"/>
            <a:ext cx="7289584" cy="992432"/>
            <a:chOff x="10431" y="1280879"/>
            <a:chExt cx="6562981" cy="9924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DEF956E-F24B-4ACF-9C2C-B0A5919340CF}"/>
                </a:ext>
              </a:extLst>
            </p:cNvPr>
            <p:cNvSpPr txBox="1">
              <a:spLocks/>
            </p:cNvSpPr>
            <p:nvPr/>
          </p:nvSpPr>
          <p:spPr>
            <a:xfrm>
              <a:off x="10431" y="1280879"/>
              <a:ext cx="349102" cy="322869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accent5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5FAAEFE-0C82-4C0F-883E-8D5BEF9A6963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6224309" y="1871580"/>
              <a:ext cx="349103" cy="322871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D15B780-1430-4179-B167-4D6212A5076A}"/>
                </a:ext>
              </a:extLst>
            </p:cNvPr>
            <p:cNvSpPr txBox="1"/>
            <p:nvPr/>
          </p:nvSpPr>
          <p:spPr>
            <a:xfrm>
              <a:off x="485317" y="1442314"/>
              <a:ext cx="58686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약한 학습기</a:t>
              </a:r>
              <a:r>
                <a:rPr lang="en-US" altLang="ko-KR" sz="1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(week learner)</a:t>
              </a:r>
              <a:r>
                <a:rPr lang="ko-KR" altLang="en-US" sz="1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순차적으로 학습</a:t>
              </a:r>
              <a:r>
                <a:rPr lang="en-US" altLang="ko-KR" sz="1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1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예측하면서 잘못 예측한 데이터에 가중치 부여를 통해 오류를 개선해 나가면서 학습하는 방식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FBC3B1-1292-461A-8A25-CD01AD1340E5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49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A2A4E9-4B0A-4679-8335-9177B58F1998}"/>
              </a:ext>
            </a:extLst>
          </p:cNvPr>
          <p:cNvSpPr txBox="1"/>
          <p:nvPr/>
        </p:nvSpPr>
        <p:spPr>
          <a:xfrm>
            <a:off x="323528" y="22934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알고리즘이란</a:t>
            </a:r>
            <a:r>
              <a:rPr lang="en-US" altLang="ko-KR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5124" name="Picture 4" descr="쉽게 배우는 경사하강 학습법 | DataLatte's IT Blog">
            <a:extLst>
              <a:ext uri="{FF2B5EF4-FFF2-40B4-BE49-F238E27FC236}">
                <a16:creationId xmlns:a16="http://schemas.microsoft.com/office/drawing/2014/main" id="{B2D03D18-32E3-4181-AEDB-D369C661E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9508"/>
            <a:ext cx="3147180" cy="237872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BA020A-BC0F-4D68-8987-882E579D73E7}"/>
              </a:ext>
            </a:extLst>
          </p:cNvPr>
          <p:cNvGrpSpPr/>
          <p:nvPr/>
        </p:nvGrpSpPr>
        <p:grpSpPr>
          <a:xfrm>
            <a:off x="5365084" y="3857258"/>
            <a:ext cx="2015228" cy="523220"/>
            <a:chOff x="6300192" y="3929266"/>
            <a:chExt cx="201522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0C4293-18F0-4557-9CEC-570B834B08CE}"/>
                </a:ext>
              </a:extLst>
            </p:cNvPr>
            <p:cNvSpPr txBox="1"/>
            <p:nvPr/>
          </p:nvSpPr>
          <p:spPr>
            <a:xfrm>
              <a:off x="7332459" y="3929266"/>
              <a:ext cx="9829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GBM</a:t>
              </a:r>
              <a:endParaRPr lang="ko-KR" altLang="en-US" sz="28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D12C2D4-1A38-4D92-BEDD-823BC488F886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4190876"/>
              <a:ext cx="648072" cy="0"/>
            </a:xfrm>
            <a:prstGeom prst="straightConnector1">
              <a:avLst/>
            </a:prstGeom>
            <a:ln w="57150">
              <a:solidFill>
                <a:srgbClr val="0000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CCE372F-5906-47AE-A030-524BC9FD7C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508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310"/>
    </mc:Choice>
    <mc:Fallback>
      <p:transition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FBC3B1-1292-461A-8A25-CD01AD1340E5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49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A2A4E9-4B0A-4679-8335-9177B58F1998}"/>
              </a:ext>
            </a:extLst>
          </p:cNvPr>
          <p:cNvSpPr txBox="1"/>
          <p:nvPr/>
        </p:nvSpPr>
        <p:spPr>
          <a:xfrm>
            <a:off x="323528" y="22934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알고리즘이란</a:t>
            </a:r>
            <a:r>
              <a:rPr lang="en-US" altLang="ko-KR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F4396F-B6C5-4B7B-AF95-0311936E0660}"/>
              </a:ext>
            </a:extLst>
          </p:cNvPr>
          <p:cNvSpPr/>
          <p:nvPr/>
        </p:nvSpPr>
        <p:spPr>
          <a:xfrm>
            <a:off x="651680" y="1482824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B11F5C-6391-4756-86C5-1EDEB5EE8BE7}"/>
              </a:ext>
            </a:extLst>
          </p:cNvPr>
          <p:cNvSpPr/>
          <p:nvPr/>
        </p:nvSpPr>
        <p:spPr>
          <a:xfrm>
            <a:off x="1357363" y="156562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6140B3-0E6C-4D7F-AD8F-ECAE82E016DF}"/>
              </a:ext>
            </a:extLst>
          </p:cNvPr>
          <p:cNvSpPr/>
          <p:nvPr/>
        </p:nvSpPr>
        <p:spPr>
          <a:xfrm>
            <a:off x="1703109" y="16268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CA058F-D0F3-471D-A5C4-3D32EE10590F}"/>
              </a:ext>
            </a:extLst>
          </p:cNvPr>
          <p:cNvSpPr/>
          <p:nvPr/>
        </p:nvSpPr>
        <p:spPr>
          <a:xfrm>
            <a:off x="1020678" y="215852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082F43-876D-4913-A8BF-C8F0E85BA798}"/>
              </a:ext>
            </a:extLst>
          </p:cNvPr>
          <p:cNvSpPr/>
          <p:nvPr/>
        </p:nvSpPr>
        <p:spPr>
          <a:xfrm>
            <a:off x="1372897" y="1838513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7986CE-6469-40B4-A24E-FBFDCF563857}"/>
              </a:ext>
            </a:extLst>
          </p:cNvPr>
          <p:cNvSpPr/>
          <p:nvPr/>
        </p:nvSpPr>
        <p:spPr>
          <a:xfrm>
            <a:off x="1043028" y="170008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2C3E76-C3AF-4C97-9658-CD164B739641}"/>
              </a:ext>
            </a:extLst>
          </p:cNvPr>
          <p:cNvSpPr/>
          <p:nvPr/>
        </p:nvSpPr>
        <p:spPr>
          <a:xfrm>
            <a:off x="1342394" y="226236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A1595F-5D01-4823-A5CC-C2D85A94902E}"/>
              </a:ext>
            </a:extLst>
          </p:cNvPr>
          <p:cNvSpPr/>
          <p:nvPr/>
        </p:nvSpPr>
        <p:spPr>
          <a:xfrm>
            <a:off x="715689" y="223559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0902F7F-B2D8-4E9C-A653-868E0BE353C1}"/>
              </a:ext>
            </a:extLst>
          </p:cNvPr>
          <p:cNvSpPr/>
          <p:nvPr/>
        </p:nvSpPr>
        <p:spPr>
          <a:xfrm>
            <a:off x="1703109" y="250353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6F8408-4B43-4BAB-97C8-D9EE9F1E25D8}"/>
              </a:ext>
            </a:extLst>
          </p:cNvPr>
          <p:cNvSpPr/>
          <p:nvPr/>
        </p:nvSpPr>
        <p:spPr>
          <a:xfrm>
            <a:off x="1086144" y="254328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AFA28B-8363-490F-8DAA-CBDEEA477F85}"/>
              </a:ext>
            </a:extLst>
          </p:cNvPr>
          <p:cNvSpPr/>
          <p:nvPr/>
        </p:nvSpPr>
        <p:spPr>
          <a:xfrm>
            <a:off x="710355" y="254328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27D97-1774-4658-99C0-8D25C9FF6C09}"/>
              </a:ext>
            </a:extLst>
          </p:cNvPr>
          <p:cNvSpPr txBox="1"/>
          <p:nvPr/>
        </p:nvSpPr>
        <p:spPr>
          <a:xfrm>
            <a:off x="683568" y="1137684"/>
            <a:ext cx="12963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세트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054D3-DC72-40FD-84B9-DCD76A76950A}"/>
              </a:ext>
            </a:extLst>
          </p:cNvPr>
          <p:cNvSpPr/>
          <p:nvPr/>
        </p:nvSpPr>
        <p:spPr>
          <a:xfrm>
            <a:off x="2516191" y="1489348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15D84B-64CA-47C3-BB60-7D33753A001A}"/>
              </a:ext>
            </a:extLst>
          </p:cNvPr>
          <p:cNvSpPr/>
          <p:nvPr/>
        </p:nvSpPr>
        <p:spPr>
          <a:xfrm>
            <a:off x="3221874" y="157215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B8C2C2-5436-4C2B-87ED-0B092B0B15E6}"/>
              </a:ext>
            </a:extLst>
          </p:cNvPr>
          <p:cNvSpPr/>
          <p:nvPr/>
        </p:nvSpPr>
        <p:spPr>
          <a:xfrm>
            <a:off x="3567620" y="163336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98B3D6-50E2-4416-89BB-B8B56963BF13}"/>
              </a:ext>
            </a:extLst>
          </p:cNvPr>
          <p:cNvSpPr/>
          <p:nvPr/>
        </p:nvSpPr>
        <p:spPr>
          <a:xfrm>
            <a:off x="2885189" y="216504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FC2389-0D6F-4DB0-89A2-7422353D00DE}"/>
              </a:ext>
            </a:extLst>
          </p:cNvPr>
          <p:cNvSpPr/>
          <p:nvPr/>
        </p:nvSpPr>
        <p:spPr>
          <a:xfrm>
            <a:off x="3237408" y="184503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AC094EB-CBDD-474E-8D8D-322B853E6FCD}"/>
              </a:ext>
            </a:extLst>
          </p:cNvPr>
          <p:cNvSpPr/>
          <p:nvPr/>
        </p:nvSpPr>
        <p:spPr>
          <a:xfrm>
            <a:off x="2907539" y="170661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CD9523E-24FC-4EB6-815D-F309F84B4D7B}"/>
              </a:ext>
            </a:extLst>
          </p:cNvPr>
          <p:cNvSpPr/>
          <p:nvPr/>
        </p:nvSpPr>
        <p:spPr>
          <a:xfrm>
            <a:off x="3206905" y="226888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53BF5DC-210E-4B13-8285-36AA881E2A4A}"/>
              </a:ext>
            </a:extLst>
          </p:cNvPr>
          <p:cNvSpPr/>
          <p:nvPr/>
        </p:nvSpPr>
        <p:spPr>
          <a:xfrm>
            <a:off x="2580200" y="224212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2FEAAB1-FADE-4411-9553-17AA2A50A63F}"/>
              </a:ext>
            </a:extLst>
          </p:cNvPr>
          <p:cNvSpPr/>
          <p:nvPr/>
        </p:nvSpPr>
        <p:spPr>
          <a:xfrm>
            <a:off x="3567620" y="251006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6780B42-0CAF-4346-993C-0A39D7E948D4}"/>
              </a:ext>
            </a:extLst>
          </p:cNvPr>
          <p:cNvSpPr/>
          <p:nvPr/>
        </p:nvSpPr>
        <p:spPr>
          <a:xfrm>
            <a:off x="2950655" y="2549811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1C300B6-9C71-4BBA-8FCE-844955E62F2F}"/>
              </a:ext>
            </a:extLst>
          </p:cNvPr>
          <p:cNvSpPr/>
          <p:nvPr/>
        </p:nvSpPr>
        <p:spPr>
          <a:xfrm>
            <a:off x="2574866" y="2549811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C6696F0-8A74-49F4-A0B8-3EE4EC097B5B}"/>
              </a:ext>
            </a:extLst>
          </p:cNvPr>
          <p:cNvCxnSpPr>
            <a:cxnSpLocks/>
          </p:cNvCxnSpPr>
          <p:nvPr/>
        </p:nvCxnSpPr>
        <p:spPr>
          <a:xfrm>
            <a:off x="2839690" y="1353708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5617A7-00B5-470B-86BB-10F2406325CD}"/>
              </a:ext>
            </a:extLst>
          </p:cNvPr>
          <p:cNvSpPr txBox="1"/>
          <p:nvPr/>
        </p:nvSpPr>
        <p:spPr>
          <a:xfrm>
            <a:off x="2230895" y="972000"/>
            <a:ext cx="976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EC02C76-169E-44A9-8766-73678D95880F}"/>
              </a:ext>
            </a:extLst>
          </p:cNvPr>
          <p:cNvCxnSpPr>
            <a:cxnSpLocks/>
          </p:cNvCxnSpPr>
          <p:nvPr/>
        </p:nvCxnSpPr>
        <p:spPr>
          <a:xfrm>
            <a:off x="2689531" y="1224000"/>
            <a:ext cx="0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4EF378-67DC-4C26-A9E4-FAC65553CEC4}"/>
              </a:ext>
            </a:extLst>
          </p:cNvPr>
          <p:cNvSpPr txBox="1"/>
          <p:nvPr/>
        </p:nvSpPr>
        <p:spPr>
          <a:xfrm>
            <a:off x="3710393" y="913284"/>
            <a:ext cx="1033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 예측한 데이터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25992D29-DC2A-40C2-8FDA-3DEBFBA36BB7}"/>
              </a:ext>
            </a:extLst>
          </p:cNvPr>
          <p:cNvCxnSpPr>
            <a:cxnSpLocks/>
            <a:stCxn id="39" idx="1"/>
            <a:endCxn id="25" idx="0"/>
          </p:cNvCxnSpPr>
          <p:nvPr/>
        </p:nvCxnSpPr>
        <p:spPr>
          <a:xfrm rot="10800000" flipV="1">
            <a:off x="3342463" y="1128728"/>
            <a:ext cx="367931" cy="4434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D522D5-C2C1-41B9-925E-B2EA91DBB948}"/>
              </a:ext>
            </a:extLst>
          </p:cNvPr>
          <p:cNvSpPr/>
          <p:nvPr/>
        </p:nvSpPr>
        <p:spPr>
          <a:xfrm>
            <a:off x="4380702" y="1482824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5374AA-C364-4A19-B51A-03A05236A637}"/>
              </a:ext>
            </a:extLst>
          </p:cNvPr>
          <p:cNvSpPr/>
          <p:nvPr/>
        </p:nvSpPr>
        <p:spPr>
          <a:xfrm>
            <a:off x="5086385" y="156562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9E715E-32EA-4A75-A11F-2F8ABF91061B}"/>
              </a:ext>
            </a:extLst>
          </p:cNvPr>
          <p:cNvSpPr/>
          <p:nvPr/>
        </p:nvSpPr>
        <p:spPr>
          <a:xfrm>
            <a:off x="5432131" y="16268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3E97A6C-08A0-41C5-9106-1922D29DA9CC}"/>
              </a:ext>
            </a:extLst>
          </p:cNvPr>
          <p:cNvSpPr/>
          <p:nvPr/>
        </p:nvSpPr>
        <p:spPr>
          <a:xfrm>
            <a:off x="4749700" y="215852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4DAF3FD-809F-4537-BD66-E35C5D0120FE}"/>
              </a:ext>
            </a:extLst>
          </p:cNvPr>
          <p:cNvSpPr/>
          <p:nvPr/>
        </p:nvSpPr>
        <p:spPr>
          <a:xfrm>
            <a:off x="5101919" y="1838513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B2C0A8A-8B8E-4A8C-8B91-035B0D26F53A}"/>
              </a:ext>
            </a:extLst>
          </p:cNvPr>
          <p:cNvSpPr/>
          <p:nvPr/>
        </p:nvSpPr>
        <p:spPr>
          <a:xfrm>
            <a:off x="4772050" y="170008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61886A2-8D58-4EB8-8AE0-CA3515667DFE}"/>
              </a:ext>
            </a:extLst>
          </p:cNvPr>
          <p:cNvSpPr/>
          <p:nvPr/>
        </p:nvSpPr>
        <p:spPr>
          <a:xfrm>
            <a:off x="5071416" y="226236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0E2333-AAA2-47A1-9712-39640EF88427}"/>
              </a:ext>
            </a:extLst>
          </p:cNvPr>
          <p:cNvSpPr/>
          <p:nvPr/>
        </p:nvSpPr>
        <p:spPr>
          <a:xfrm>
            <a:off x="4444711" y="223559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83E7154-B7C7-459A-8516-70A147B75240}"/>
              </a:ext>
            </a:extLst>
          </p:cNvPr>
          <p:cNvSpPr/>
          <p:nvPr/>
        </p:nvSpPr>
        <p:spPr>
          <a:xfrm>
            <a:off x="5432131" y="250353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663696-2782-46C4-8008-482D59320052}"/>
              </a:ext>
            </a:extLst>
          </p:cNvPr>
          <p:cNvSpPr/>
          <p:nvPr/>
        </p:nvSpPr>
        <p:spPr>
          <a:xfrm>
            <a:off x="4815166" y="254328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CFF4E2C-326C-45A8-B5B3-95BBFB5C0CE9}"/>
              </a:ext>
            </a:extLst>
          </p:cNvPr>
          <p:cNvSpPr/>
          <p:nvPr/>
        </p:nvSpPr>
        <p:spPr>
          <a:xfrm>
            <a:off x="4439377" y="254328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0634AB8-426D-498B-90A3-0F9257256512}"/>
              </a:ext>
            </a:extLst>
          </p:cNvPr>
          <p:cNvSpPr/>
          <p:nvPr/>
        </p:nvSpPr>
        <p:spPr>
          <a:xfrm>
            <a:off x="657535" y="3408436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10E722-1F75-4D2D-BC46-A4A0924C4E52}"/>
              </a:ext>
            </a:extLst>
          </p:cNvPr>
          <p:cNvSpPr/>
          <p:nvPr/>
        </p:nvSpPr>
        <p:spPr>
          <a:xfrm>
            <a:off x="1363218" y="34912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20AF901-C977-4001-8851-30AD1FDFB58F}"/>
              </a:ext>
            </a:extLst>
          </p:cNvPr>
          <p:cNvSpPr/>
          <p:nvPr/>
        </p:nvSpPr>
        <p:spPr>
          <a:xfrm>
            <a:off x="1708964" y="355245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5A4FC8E-B08F-4F38-AF0E-8E8B4B6B1DAB}"/>
              </a:ext>
            </a:extLst>
          </p:cNvPr>
          <p:cNvSpPr/>
          <p:nvPr/>
        </p:nvSpPr>
        <p:spPr>
          <a:xfrm>
            <a:off x="1026533" y="408413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23A706B-808C-4D0A-AC5E-600C31B57EDC}"/>
              </a:ext>
            </a:extLst>
          </p:cNvPr>
          <p:cNvSpPr/>
          <p:nvPr/>
        </p:nvSpPr>
        <p:spPr>
          <a:xfrm>
            <a:off x="1378752" y="3764125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95D0F6D-6DC3-4458-9ED8-A0511EBCFA51}"/>
              </a:ext>
            </a:extLst>
          </p:cNvPr>
          <p:cNvSpPr/>
          <p:nvPr/>
        </p:nvSpPr>
        <p:spPr>
          <a:xfrm>
            <a:off x="1048883" y="362569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FBCCC52-D3B4-42B3-A5B5-C5B2B496FBAB}"/>
              </a:ext>
            </a:extLst>
          </p:cNvPr>
          <p:cNvSpPr/>
          <p:nvPr/>
        </p:nvSpPr>
        <p:spPr>
          <a:xfrm>
            <a:off x="1348249" y="418797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7C211F0-5494-458A-BB6C-E9BEF8A8B7D9}"/>
              </a:ext>
            </a:extLst>
          </p:cNvPr>
          <p:cNvSpPr/>
          <p:nvPr/>
        </p:nvSpPr>
        <p:spPr>
          <a:xfrm>
            <a:off x="721544" y="416121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226E53B-890B-4E20-A463-02CB89C67A4E}"/>
              </a:ext>
            </a:extLst>
          </p:cNvPr>
          <p:cNvSpPr/>
          <p:nvPr/>
        </p:nvSpPr>
        <p:spPr>
          <a:xfrm>
            <a:off x="1708964" y="442914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53B62C3-E7AE-49AB-B309-56BE93C3936C}"/>
              </a:ext>
            </a:extLst>
          </p:cNvPr>
          <p:cNvSpPr/>
          <p:nvPr/>
        </p:nvSpPr>
        <p:spPr>
          <a:xfrm>
            <a:off x="1091999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F330E33-F323-4AB1-BC8F-E188D0E0ABD5}"/>
              </a:ext>
            </a:extLst>
          </p:cNvPr>
          <p:cNvSpPr/>
          <p:nvPr/>
        </p:nvSpPr>
        <p:spPr>
          <a:xfrm>
            <a:off x="716210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0C082C6-453E-426B-8257-B3BEDBC627AA}"/>
              </a:ext>
            </a:extLst>
          </p:cNvPr>
          <p:cNvCxnSpPr>
            <a:cxnSpLocks/>
          </p:cNvCxnSpPr>
          <p:nvPr/>
        </p:nvCxnSpPr>
        <p:spPr>
          <a:xfrm>
            <a:off x="1678397" y="3289548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BEB43F5-D65A-49DF-B82E-F1DFF7CD2CE9}"/>
              </a:ext>
            </a:extLst>
          </p:cNvPr>
          <p:cNvSpPr txBox="1"/>
          <p:nvPr/>
        </p:nvSpPr>
        <p:spPr>
          <a:xfrm>
            <a:off x="1403648" y="5074942"/>
            <a:ext cx="976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CDF6B9C-3D98-4B54-B3D4-7E013AC2836F}"/>
              </a:ext>
            </a:extLst>
          </p:cNvPr>
          <p:cNvCxnSpPr>
            <a:cxnSpLocks/>
          </p:cNvCxnSpPr>
          <p:nvPr/>
        </p:nvCxnSpPr>
        <p:spPr>
          <a:xfrm flipV="1">
            <a:off x="1835696" y="4776588"/>
            <a:ext cx="0" cy="344754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19613DA-38A0-45B2-A859-434B5945E480}"/>
              </a:ext>
            </a:extLst>
          </p:cNvPr>
          <p:cNvSpPr/>
          <p:nvPr/>
        </p:nvSpPr>
        <p:spPr>
          <a:xfrm>
            <a:off x="2516191" y="3408436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0A85CEF-7C0B-4A87-A34E-F9357A0181B2}"/>
              </a:ext>
            </a:extLst>
          </p:cNvPr>
          <p:cNvSpPr/>
          <p:nvPr/>
        </p:nvSpPr>
        <p:spPr>
          <a:xfrm>
            <a:off x="3221874" y="34912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4E30560-D0E3-4491-8E8A-D00736958F59}"/>
              </a:ext>
            </a:extLst>
          </p:cNvPr>
          <p:cNvSpPr/>
          <p:nvPr/>
        </p:nvSpPr>
        <p:spPr>
          <a:xfrm>
            <a:off x="3567620" y="355245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AB65D6F-D83C-4B47-967B-7968696980FA}"/>
              </a:ext>
            </a:extLst>
          </p:cNvPr>
          <p:cNvSpPr/>
          <p:nvPr/>
        </p:nvSpPr>
        <p:spPr>
          <a:xfrm>
            <a:off x="2885189" y="408413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ADFB900-C323-49CE-A24B-D5953413722F}"/>
              </a:ext>
            </a:extLst>
          </p:cNvPr>
          <p:cNvSpPr/>
          <p:nvPr/>
        </p:nvSpPr>
        <p:spPr>
          <a:xfrm>
            <a:off x="3237408" y="3764125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50AA7EA-2A47-4878-ABD5-388F0F3077D2}"/>
              </a:ext>
            </a:extLst>
          </p:cNvPr>
          <p:cNvSpPr/>
          <p:nvPr/>
        </p:nvSpPr>
        <p:spPr>
          <a:xfrm>
            <a:off x="2907539" y="362569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89F6AB5-7641-4971-A7B9-9A08029EC9EA}"/>
              </a:ext>
            </a:extLst>
          </p:cNvPr>
          <p:cNvSpPr/>
          <p:nvPr/>
        </p:nvSpPr>
        <p:spPr>
          <a:xfrm>
            <a:off x="3206905" y="418797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95E773B-A8AD-4183-890F-888328D1833A}"/>
              </a:ext>
            </a:extLst>
          </p:cNvPr>
          <p:cNvSpPr/>
          <p:nvPr/>
        </p:nvSpPr>
        <p:spPr>
          <a:xfrm>
            <a:off x="2580200" y="416121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5C26D88-F0A9-4593-8F13-C3B8DED5F5EB}"/>
              </a:ext>
            </a:extLst>
          </p:cNvPr>
          <p:cNvSpPr/>
          <p:nvPr/>
        </p:nvSpPr>
        <p:spPr>
          <a:xfrm>
            <a:off x="3567620" y="442914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FA73188-56FE-4095-B39A-ADD0F30F3928}"/>
              </a:ext>
            </a:extLst>
          </p:cNvPr>
          <p:cNvSpPr/>
          <p:nvPr/>
        </p:nvSpPr>
        <p:spPr>
          <a:xfrm>
            <a:off x="2950655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DC7CB92-86B5-440F-ABC8-F18C0B591CB8}"/>
              </a:ext>
            </a:extLst>
          </p:cNvPr>
          <p:cNvSpPr/>
          <p:nvPr/>
        </p:nvSpPr>
        <p:spPr>
          <a:xfrm>
            <a:off x="2574866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54D5377-8ACB-4799-9685-6FB0EFD6AFB7}"/>
              </a:ext>
            </a:extLst>
          </p:cNvPr>
          <p:cNvSpPr/>
          <p:nvPr/>
        </p:nvSpPr>
        <p:spPr>
          <a:xfrm>
            <a:off x="4374847" y="3408436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92F00720-D9B3-40AE-9EB4-761E958B5F15}"/>
              </a:ext>
            </a:extLst>
          </p:cNvPr>
          <p:cNvSpPr/>
          <p:nvPr/>
        </p:nvSpPr>
        <p:spPr>
          <a:xfrm>
            <a:off x="5080530" y="34912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574F462-9B69-4D71-93F7-421C353F63E6}"/>
              </a:ext>
            </a:extLst>
          </p:cNvPr>
          <p:cNvSpPr/>
          <p:nvPr/>
        </p:nvSpPr>
        <p:spPr>
          <a:xfrm>
            <a:off x="5426276" y="355245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57459794-5E07-40EA-9EAB-D665CF1D11D5}"/>
              </a:ext>
            </a:extLst>
          </p:cNvPr>
          <p:cNvSpPr/>
          <p:nvPr/>
        </p:nvSpPr>
        <p:spPr>
          <a:xfrm>
            <a:off x="4743845" y="4084136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DC270F7-A13A-4B6B-BC58-2E0CCE9E9EE6}"/>
              </a:ext>
            </a:extLst>
          </p:cNvPr>
          <p:cNvSpPr/>
          <p:nvPr/>
        </p:nvSpPr>
        <p:spPr>
          <a:xfrm>
            <a:off x="5096064" y="3764125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9ECD6A0-8B71-40B0-961F-9BA4E56C906C}"/>
              </a:ext>
            </a:extLst>
          </p:cNvPr>
          <p:cNvSpPr/>
          <p:nvPr/>
        </p:nvSpPr>
        <p:spPr>
          <a:xfrm>
            <a:off x="4766195" y="362569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DCA12B6-EEA7-4220-BBF0-10F6667736DD}"/>
              </a:ext>
            </a:extLst>
          </p:cNvPr>
          <p:cNvSpPr/>
          <p:nvPr/>
        </p:nvSpPr>
        <p:spPr>
          <a:xfrm>
            <a:off x="5065561" y="418797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D2B1250-D70A-416B-9BE5-C20BB7DA721C}"/>
              </a:ext>
            </a:extLst>
          </p:cNvPr>
          <p:cNvSpPr/>
          <p:nvPr/>
        </p:nvSpPr>
        <p:spPr>
          <a:xfrm>
            <a:off x="4438856" y="416121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EE96914-3B04-4DAC-A603-B2A319268397}"/>
              </a:ext>
            </a:extLst>
          </p:cNvPr>
          <p:cNvSpPr/>
          <p:nvPr/>
        </p:nvSpPr>
        <p:spPr>
          <a:xfrm>
            <a:off x="5426276" y="442914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A92284B-F323-4591-83F8-517D6CB8A4A9}"/>
              </a:ext>
            </a:extLst>
          </p:cNvPr>
          <p:cNvSpPr/>
          <p:nvPr/>
        </p:nvSpPr>
        <p:spPr>
          <a:xfrm>
            <a:off x="4809311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BA45274-0EA8-413E-98D2-CDDC51641056}"/>
              </a:ext>
            </a:extLst>
          </p:cNvPr>
          <p:cNvSpPr/>
          <p:nvPr/>
        </p:nvSpPr>
        <p:spPr>
          <a:xfrm>
            <a:off x="4433522" y="4468899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7475177-62A6-41E3-A930-70FED5F55F02}"/>
              </a:ext>
            </a:extLst>
          </p:cNvPr>
          <p:cNvCxnSpPr>
            <a:cxnSpLocks/>
          </p:cNvCxnSpPr>
          <p:nvPr/>
        </p:nvCxnSpPr>
        <p:spPr>
          <a:xfrm flipH="1">
            <a:off x="4292771" y="4009628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D95C53A-870E-48A8-8FEB-D429A25D3644}"/>
              </a:ext>
            </a:extLst>
          </p:cNvPr>
          <p:cNvSpPr txBox="1"/>
          <p:nvPr/>
        </p:nvSpPr>
        <p:spPr>
          <a:xfrm>
            <a:off x="5007371" y="2891616"/>
            <a:ext cx="9760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60E82E1-FD99-4F59-80C0-A15AFA74F7B8}"/>
              </a:ext>
            </a:extLst>
          </p:cNvPr>
          <p:cNvCxnSpPr>
            <a:cxnSpLocks/>
          </p:cNvCxnSpPr>
          <p:nvPr/>
        </p:nvCxnSpPr>
        <p:spPr>
          <a:xfrm>
            <a:off x="5473026" y="3132000"/>
            <a:ext cx="0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오른쪽 중괄호 104">
            <a:extLst>
              <a:ext uri="{FF2B5EF4-FFF2-40B4-BE49-F238E27FC236}">
                <a16:creationId xmlns:a16="http://schemas.microsoft.com/office/drawing/2014/main" id="{59B090D5-3664-4EB9-858E-61E8A62EF70A}"/>
              </a:ext>
            </a:extLst>
          </p:cNvPr>
          <p:cNvSpPr/>
          <p:nvPr/>
        </p:nvSpPr>
        <p:spPr>
          <a:xfrm>
            <a:off x="6207540" y="1482824"/>
            <a:ext cx="406461" cy="3293760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97C7D39-334D-4A3A-AEB1-B8DE334F62FA}"/>
              </a:ext>
            </a:extLst>
          </p:cNvPr>
          <p:cNvSpPr/>
          <p:nvPr/>
        </p:nvSpPr>
        <p:spPr>
          <a:xfrm>
            <a:off x="7032236" y="2431728"/>
            <a:ext cx="1368152" cy="13681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8803F71-7FBA-4007-896B-FB8D4BA8CF35}"/>
              </a:ext>
            </a:extLst>
          </p:cNvPr>
          <p:cNvSpPr/>
          <p:nvPr/>
        </p:nvSpPr>
        <p:spPr>
          <a:xfrm>
            <a:off x="7737919" y="251453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154F0F1-D727-4099-8BD1-64FA310BF217}"/>
              </a:ext>
            </a:extLst>
          </p:cNvPr>
          <p:cNvSpPr/>
          <p:nvPr/>
        </p:nvSpPr>
        <p:spPr>
          <a:xfrm>
            <a:off x="8083665" y="257574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B57CDC26-81E5-498E-9B01-09EF5B6CC5EB}"/>
              </a:ext>
            </a:extLst>
          </p:cNvPr>
          <p:cNvSpPr/>
          <p:nvPr/>
        </p:nvSpPr>
        <p:spPr>
          <a:xfrm>
            <a:off x="7401234" y="3107428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31D50E1-13F2-4D62-B426-8DE173A7C2B0}"/>
              </a:ext>
            </a:extLst>
          </p:cNvPr>
          <p:cNvSpPr/>
          <p:nvPr/>
        </p:nvSpPr>
        <p:spPr>
          <a:xfrm>
            <a:off x="7753453" y="2787417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A1F6662-46C2-42D0-8C36-37BCEF87EAC7}"/>
              </a:ext>
            </a:extLst>
          </p:cNvPr>
          <p:cNvSpPr/>
          <p:nvPr/>
        </p:nvSpPr>
        <p:spPr>
          <a:xfrm>
            <a:off x="7423584" y="264899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D96EE030-2201-4351-821E-A1B51B21EC48}"/>
              </a:ext>
            </a:extLst>
          </p:cNvPr>
          <p:cNvSpPr/>
          <p:nvPr/>
        </p:nvSpPr>
        <p:spPr>
          <a:xfrm>
            <a:off x="7722950" y="3211264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E252D49-3202-48DE-8B73-4564F376F0EF}"/>
              </a:ext>
            </a:extLst>
          </p:cNvPr>
          <p:cNvSpPr/>
          <p:nvPr/>
        </p:nvSpPr>
        <p:spPr>
          <a:xfrm>
            <a:off x="7096245" y="3184502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CEA2F9C-B2F6-4E28-B9E9-D09956EAF6B6}"/>
              </a:ext>
            </a:extLst>
          </p:cNvPr>
          <p:cNvSpPr/>
          <p:nvPr/>
        </p:nvSpPr>
        <p:spPr>
          <a:xfrm>
            <a:off x="8083665" y="3452440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C00FB03-CBA9-4B0A-B64B-92275C26B0AA}"/>
              </a:ext>
            </a:extLst>
          </p:cNvPr>
          <p:cNvSpPr/>
          <p:nvPr/>
        </p:nvSpPr>
        <p:spPr>
          <a:xfrm>
            <a:off x="7466700" y="3492191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3D4BA88-5949-4389-BAFA-AE4D7E3D0B45}"/>
              </a:ext>
            </a:extLst>
          </p:cNvPr>
          <p:cNvSpPr/>
          <p:nvPr/>
        </p:nvSpPr>
        <p:spPr>
          <a:xfrm>
            <a:off x="7090911" y="3492191"/>
            <a:ext cx="241176" cy="241176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554083B-242B-4EEE-8459-A93C66E980AC}"/>
              </a:ext>
            </a:extLst>
          </p:cNvPr>
          <p:cNvCxnSpPr>
            <a:cxnSpLocks/>
          </p:cNvCxnSpPr>
          <p:nvPr/>
        </p:nvCxnSpPr>
        <p:spPr>
          <a:xfrm flipH="1">
            <a:off x="6960846" y="3069701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86EC02E-1FD2-49AB-9CEB-F8795566C3AC}"/>
              </a:ext>
            </a:extLst>
          </p:cNvPr>
          <p:cNvCxnSpPr>
            <a:cxnSpLocks/>
          </p:cNvCxnSpPr>
          <p:nvPr/>
        </p:nvCxnSpPr>
        <p:spPr>
          <a:xfrm>
            <a:off x="7374544" y="2294838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9B2A6D50-D147-42DC-B28D-FBFD15BD9080}"/>
              </a:ext>
            </a:extLst>
          </p:cNvPr>
          <p:cNvCxnSpPr>
            <a:cxnSpLocks/>
          </p:cNvCxnSpPr>
          <p:nvPr/>
        </p:nvCxnSpPr>
        <p:spPr>
          <a:xfrm>
            <a:off x="8044693" y="2294838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32216DBF-4346-4E28-9CE7-0CE95A99C6F2}"/>
              </a:ext>
            </a:extLst>
          </p:cNvPr>
          <p:cNvSpPr txBox="1"/>
          <p:nvPr/>
        </p:nvSpPr>
        <p:spPr>
          <a:xfrm>
            <a:off x="7056512" y="1705372"/>
            <a:ext cx="12963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1, 2, 3</a:t>
            </a: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결합한 예측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179E44C-E228-46D3-9FA7-D2D828667611}"/>
              </a:ext>
            </a:extLst>
          </p:cNvPr>
          <p:cNvCxnSpPr>
            <a:cxnSpLocks/>
          </p:cNvCxnSpPr>
          <p:nvPr/>
        </p:nvCxnSpPr>
        <p:spPr>
          <a:xfrm>
            <a:off x="2195736" y="2173424"/>
            <a:ext cx="183922" cy="0"/>
          </a:xfrm>
          <a:prstGeom prst="straightConnector1">
            <a:avLst/>
          </a:prstGeom>
          <a:ln w="952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F2156262-3FE2-4736-9B31-7E9F98C29B55}"/>
              </a:ext>
            </a:extLst>
          </p:cNvPr>
          <p:cNvCxnSpPr>
            <a:cxnSpLocks/>
          </p:cNvCxnSpPr>
          <p:nvPr/>
        </p:nvCxnSpPr>
        <p:spPr>
          <a:xfrm rot="5400000">
            <a:off x="3005195" y="1265925"/>
            <a:ext cx="396000" cy="3723167"/>
          </a:xfrm>
          <a:prstGeom prst="bentConnector3">
            <a:avLst/>
          </a:prstGeom>
          <a:ln w="952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5957AAB-B5A7-4AD3-AF1F-73139994662A}"/>
              </a:ext>
            </a:extLst>
          </p:cNvPr>
          <p:cNvSpPr txBox="1"/>
          <p:nvPr/>
        </p:nvSpPr>
        <p:spPr>
          <a:xfrm rot="5400000">
            <a:off x="4960586" y="480918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7EC2FA0-B59D-405B-82D4-CC569C52D18E}"/>
              </a:ext>
            </a:extLst>
          </p:cNvPr>
          <p:cNvCxnSpPr>
            <a:cxnSpLocks/>
          </p:cNvCxnSpPr>
          <p:nvPr/>
        </p:nvCxnSpPr>
        <p:spPr>
          <a:xfrm flipV="1">
            <a:off x="1850475" y="4824000"/>
            <a:ext cx="0" cy="2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98EFF61-A62C-4B7D-8658-AD2DC87D2716}"/>
              </a:ext>
            </a:extLst>
          </p:cNvPr>
          <p:cNvCxnSpPr>
            <a:cxnSpLocks/>
          </p:cNvCxnSpPr>
          <p:nvPr/>
        </p:nvCxnSpPr>
        <p:spPr>
          <a:xfrm>
            <a:off x="2195736" y="4080874"/>
            <a:ext cx="183922" cy="0"/>
          </a:xfrm>
          <a:prstGeom prst="straightConnector1">
            <a:avLst/>
          </a:prstGeom>
          <a:ln w="952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67911BDF-1E4D-47EB-9631-4C0433232FA3}"/>
              </a:ext>
            </a:extLst>
          </p:cNvPr>
          <p:cNvCxnSpPr>
            <a:cxnSpLocks/>
          </p:cNvCxnSpPr>
          <p:nvPr/>
        </p:nvCxnSpPr>
        <p:spPr>
          <a:xfrm>
            <a:off x="4028038" y="4080874"/>
            <a:ext cx="183922" cy="0"/>
          </a:xfrm>
          <a:prstGeom prst="straightConnector1">
            <a:avLst/>
          </a:prstGeom>
          <a:ln w="952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B44B3CC-377A-4990-9A50-81F88A58EE20}"/>
              </a:ext>
            </a:extLst>
          </p:cNvPr>
          <p:cNvCxnSpPr>
            <a:cxnSpLocks/>
          </p:cNvCxnSpPr>
          <p:nvPr/>
        </p:nvCxnSpPr>
        <p:spPr>
          <a:xfrm>
            <a:off x="4028038" y="2173424"/>
            <a:ext cx="183922" cy="0"/>
          </a:xfrm>
          <a:prstGeom prst="straightConnector1">
            <a:avLst/>
          </a:prstGeom>
          <a:ln w="952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6DC9A38F-BE3A-44C2-AFC6-94AC9E462D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9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851"/>
    </mc:Choice>
    <mc:Fallback>
      <p:transition advTm="3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B2FD4D5-B50A-4744-9F8A-88BE839DD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670"/>
    </mc:Choice>
    <mc:Fallback>
      <p:transition advTm="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468F40-C75D-4859-A3A3-C7E888E6745B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10698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6393D2-234C-4A3F-ABF4-C1E45AB965E4}"/>
              </a:ext>
            </a:extLst>
          </p:cNvPr>
          <p:cNvSpPr txBox="1"/>
          <p:nvPr/>
        </p:nvSpPr>
        <p:spPr>
          <a:xfrm>
            <a:off x="323528" y="229340"/>
            <a:ext cx="210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CatBoost, LGBM</a:t>
            </a:r>
            <a:endParaRPr lang="ko-KR" altLang="en-US" sz="20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570D4E-F6C7-47FA-A288-BC4E4C91E889}"/>
              </a:ext>
            </a:extLst>
          </p:cNvPr>
          <p:cNvGrpSpPr/>
          <p:nvPr/>
        </p:nvGrpSpPr>
        <p:grpSpPr>
          <a:xfrm>
            <a:off x="717558" y="1220441"/>
            <a:ext cx="7708884" cy="3652713"/>
            <a:chOff x="755576" y="1220441"/>
            <a:chExt cx="7708884" cy="365271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6614A92-A747-407F-90BA-F89B02E7F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3634137"/>
              <a:ext cx="3612795" cy="1239017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99A46BC4-1BF7-4FA5-8FDF-9CF904337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68" y="3636883"/>
              <a:ext cx="3612792" cy="1236271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7CECFB0-1773-45F8-951F-92F69A8A8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1220441"/>
              <a:ext cx="3612795" cy="1936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6FE23D-DE16-4D77-A95E-60B79CA14361}"/>
                </a:ext>
              </a:extLst>
            </p:cNvPr>
            <p:cNvGrpSpPr/>
            <p:nvPr/>
          </p:nvGrpSpPr>
          <p:grpSpPr>
            <a:xfrm>
              <a:off x="4851665" y="1220441"/>
              <a:ext cx="3612795" cy="1936860"/>
              <a:chOff x="4851665" y="1220441"/>
              <a:chExt cx="3612795" cy="1936860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4FBA5DF4-A5D8-4119-AEA1-6134A00E8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7663" y="1759358"/>
                <a:ext cx="3400797" cy="859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C3BC35C-C2BB-4FF1-9219-C506D8FDDA80}"/>
                  </a:ext>
                </a:extLst>
              </p:cNvPr>
              <p:cNvSpPr/>
              <p:nvPr/>
            </p:nvSpPr>
            <p:spPr>
              <a:xfrm>
                <a:off x="4851665" y="1220441"/>
                <a:ext cx="3612795" cy="1936860"/>
              </a:xfrm>
              <a:prstGeom prst="rect">
                <a:avLst/>
              </a:prstGeom>
              <a:noFill/>
              <a:ln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9986AE7-E81D-4F4A-9F3F-8E0127884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5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856"/>
    </mc:Choice>
    <mc:Fallback>
      <p:transition advTm="4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AE263B-4FA4-459E-9392-2620F1F62184}"/>
              </a:ext>
            </a:extLst>
          </p:cNvPr>
          <p:cNvGrpSpPr/>
          <p:nvPr/>
        </p:nvGrpSpPr>
        <p:grpSpPr>
          <a:xfrm>
            <a:off x="1594116" y="1129308"/>
            <a:ext cx="5955768" cy="933768"/>
            <a:chOff x="783384" y="1238488"/>
            <a:chExt cx="5955768" cy="9337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0C0407-E2D1-487A-A6A3-78BAAF618D03}"/>
                </a:ext>
              </a:extLst>
            </p:cNvPr>
            <p:cNvSpPr txBox="1"/>
            <p:nvPr/>
          </p:nvSpPr>
          <p:spPr>
            <a:xfrm>
              <a:off x="1170153" y="1417340"/>
              <a:ext cx="5182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Bayesian Optimization</a:t>
              </a:r>
              <a:endParaRPr lang="ko-KR" altLang="en-US" sz="36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5B9271-B76C-466B-BD70-2B8BE16BCC1B}"/>
                </a:ext>
              </a:extLst>
            </p:cNvPr>
            <p:cNvSpPr txBox="1">
              <a:spLocks/>
            </p:cNvSpPr>
            <p:nvPr/>
          </p:nvSpPr>
          <p:spPr>
            <a:xfrm>
              <a:off x="783384" y="1238488"/>
              <a:ext cx="386769" cy="357706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rgbClr val="00002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69D8BF-E380-476C-96F6-B2BF6DCC3A51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6352386" y="1814552"/>
              <a:ext cx="386766" cy="357704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rgbClr val="00002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rgbClr val="00002F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8C353F-D445-481E-807D-4923B01AE637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3551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81A893-55AD-4567-B94E-7403F6139E35}"/>
              </a:ext>
            </a:extLst>
          </p:cNvPr>
          <p:cNvSpPr txBox="1"/>
          <p:nvPr/>
        </p:nvSpPr>
        <p:spPr>
          <a:xfrm>
            <a:off x="323528" y="229340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하이퍼파라미터 튜닝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6F9B2BC-19B3-49D2-843B-02D9BD814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7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388"/>
    </mc:Choice>
    <mc:Fallback>
      <p:transition advTm="12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4854452-646F-4DD3-A5A9-4A50C2BC6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35"/>
    </mc:Choice>
    <mc:Fallback>
      <p:transition advTm="9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6D56F5-C65D-4AEC-BC73-E04160E5DE13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1208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DB2258-020A-46A8-AE3E-F6D57D892E09}"/>
              </a:ext>
            </a:extLst>
          </p:cNvPr>
          <p:cNvSpPr txBox="1"/>
          <p:nvPr/>
        </p:nvSpPr>
        <p:spPr>
          <a:xfrm>
            <a:off x="323528" y="22934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B075-E910-4B95-BAFF-34E270FF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38" y="4117629"/>
            <a:ext cx="2654884" cy="136366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12A873-DBB4-4FA6-AE0D-2E403D64CF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/>
          <a:stretch/>
        </p:blipFill>
        <p:spPr>
          <a:xfrm>
            <a:off x="1412238" y="765433"/>
            <a:ext cx="2654884" cy="2956163"/>
          </a:xfrm>
          <a:prstGeom prst="rect">
            <a:avLst/>
          </a:prstGeom>
          <a:ln>
            <a:solidFill>
              <a:srgbClr val="00002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4E42C8-7AB1-4641-9091-3CDF21C0F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60" y="769268"/>
            <a:ext cx="2568408" cy="1723764"/>
          </a:xfrm>
          <a:prstGeom prst="rect">
            <a:avLst/>
          </a:prstGeom>
          <a:ln>
            <a:solidFill>
              <a:srgbClr val="00002F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540C86-0BE3-4034-9C56-24265BF3650D}"/>
              </a:ext>
            </a:extLst>
          </p:cNvPr>
          <p:cNvCxnSpPr>
            <a:cxnSpLocks/>
          </p:cNvCxnSpPr>
          <p:nvPr/>
        </p:nvCxnSpPr>
        <p:spPr>
          <a:xfrm>
            <a:off x="4255260" y="1921396"/>
            <a:ext cx="892804" cy="0"/>
          </a:xfrm>
          <a:prstGeom prst="straightConnector1">
            <a:avLst/>
          </a:prstGeom>
          <a:ln w="2857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AEA8370-2AD2-4A9B-B48E-F8EA425E7BB9}"/>
              </a:ext>
            </a:extLst>
          </p:cNvPr>
          <p:cNvCxnSpPr>
            <a:cxnSpLocks/>
          </p:cNvCxnSpPr>
          <p:nvPr/>
        </p:nvCxnSpPr>
        <p:spPr>
          <a:xfrm flipH="1">
            <a:off x="4355976" y="2785492"/>
            <a:ext cx="2088232" cy="1800200"/>
          </a:xfrm>
          <a:prstGeom prst="straightConnector1">
            <a:avLst/>
          </a:prstGeom>
          <a:ln w="28575"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145E9F-DAD5-4F05-87D7-B59F3B957479}"/>
              </a:ext>
            </a:extLst>
          </p:cNvPr>
          <p:cNvGrpSpPr/>
          <p:nvPr/>
        </p:nvGrpSpPr>
        <p:grpSpPr>
          <a:xfrm>
            <a:off x="2699792" y="3785816"/>
            <a:ext cx="267592" cy="267592"/>
            <a:chOff x="4389884" y="4289786"/>
            <a:chExt cx="555624" cy="55562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94D85C-C1C2-42C5-A8D4-EAC948E17433}"/>
                </a:ext>
              </a:extLst>
            </p:cNvPr>
            <p:cNvSpPr/>
            <p:nvPr/>
          </p:nvSpPr>
          <p:spPr>
            <a:xfrm rot="5400000">
              <a:off x="4613824" y="4289786"/>
              <a:ext cx="107744" cy="555624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355628-30C3-4E94-92A5-4615A12ECC9C}"/>
                </a:ext>
              </a:extLst>
            </p:cNvPr>
            <p:cNvSpPr/>
            <p:nvPr/>
          </p:nvSpPr>
          <p:spPr>
            <a:xfrm rot="10800000">
              <a:off x="4613824" y="4289786"/>
              <a:ext cx="107744" cy="555624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CF39E1-2215-4831-8779-C5D96F4F98DA}"/>
              </a:ext>
            </a:extLst>
          </p:cNvPr>
          <p:cNvSpPr txBox="1"/>
          <p:nvPr/>
        </p:nvSpPr>
        <p:spPr>
          <a:xfrm>
            <a:off x="366809" y="66487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F79-56F5-426A-9387-E46EE759ED49}"/>
              </a:ext>
            </a:extLst>
          </p:cNvPr>
          <p:cNvSpPr txBox="1"/>
          <p:nvPr/>
        </p:nvSpPr>
        <p:spPr>
          <a:xfrm>
            <a:off x="4410690" y="1489348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swap</a:t>
            </a:r>
            <a:endParaRPr lang="ko-KR" altLang="en-US" sz="11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D6FE7-09A1-424F-B24E-3BD86C2E19E8}"/>
              </a:ext>
            </a:extLst>
          </p:cNvPr>
          <p:cNvSpPr txBox="1"/>
          <p:nvPr/>
        </p:nvSpPr>
        <p:spPr>
          <a:xfrm>
            <a:off x="5767243" y="409228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플레이어가 뒤바뀐 복사본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FAA619-E829-4B3F-8E6E-758CA9F33DB3}"/>
              </a:ext>
            </a:extLst>
          </p:cNvPr>
          <p:cNvSpPr txBox="1"/>
          <p:nvPr/>
        </p:nvSpPr>
        <p:spPr>
          <a:xfrm>
            <a:off x="5405149" y="3700040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병합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BC3CAF39-68CE-40C7-B343-2210ACAC20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64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263"/>
    </mc:Choice>
    <mc:Fallback>
      <p:transition advTm="17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4" grpId="0"/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2122444-E724-4AC0-B6DA-05EB51695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09"/>
    </mc:Choice>
    <mc:Fallback>
      <p:transition advTm="2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CC6D74C-991F-4572-85D5-5378E6787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36"/>
    </mc:Choice>
    <mc:Fallback>
      <p:transition advTm="2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3DA3CD-9705-47D1-A4B4-06FAFD6C59D4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23762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00B165-73C8-4F8E-9B51-0DCEFF312958}"/>
              </a:ext>
            </a:extLst>
          </p:cNvPr>
          <p:cNvSpPr txBox="1"/>
          <p:nvPr/>
        </p:nvSpPr>
        <p:spPr>
          <a:xfrm>
            <a:off x="323528" y="229340"/>
            <a:ext cx="246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데이터 전처리 과정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8CAE34-F71B-4248-806C-49774F197588}"/>
              </a:ext>
            </a:extLst>
          </p:cNvPr>
          <p:cNvGrpSpPr/>
          <p:nvPr/>
        </p:nvGrpSpPr>
        <p:grpSpPr>
          <a:xfrm>
            <a:off x="440879" y="1417340"/>
            <a:ext cx="8152353" cy="896557"/>
            <a:chOff x="543689" y="1332616"/>
            <a:chExt cx="8152353" cy="8965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F5BB14-E2F5-4C22-86DF-93F3A35C1AE8}"/>
                </a:ext>
              </a:extLst>
            </p:cNvPr>
            <p:cNvSpPr txBox="1"/>
            <p:nvPr/>
          </p:nvSpPr>
          <p:spPr>
            <a:xfrm>
              <a:off x="543689" y="1921396"/>
              <a:ext cx="3426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 많은 게임의 이벤트 발생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시간별 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row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DAC67-1CEB-4B32-9213-420437D2ECBB}"/>
                </a:ext>
              </a:extLst>
            </p:cNvPr>
            <p:cNvSpPr txBox="1"/>
            <p:nvPr/>
          </p:nvSpPr>
          <p:spPr>
            <a:xfrm>
              <a:off x="6398084" y="1921396"/>
              <a:ext cx="1440160" cy="307777"/>
            </a:xfrm>
            <a:prstGeom prst="rect">
              <a:avLst/>
            </a:prstGeom>
            <a:solidFill>
              <a:srgbClr val="00002F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 </a:t>
              </a: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 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1</a:t>
              </a: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row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8C2606-8880-408A-B1A9-61610C0FE14F}"/>
                </a:ext>
              </a:extLst>
            </p:cNvPr>
            <p:cNvSpPr/>
            <p:nvPr/>
          </p:nvSpPr>
          <p:spPr>
            <a:xfrm>
              <a:off x="678858" y="1332616"/>
              <a:ext cx="3155755" cy="435423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33578032 rows × 7 columns 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6D49E6-73F9-4C92-9DAD-DE14EEE140CF}"/>
                </a:ext>
              </a:extLst>
            </p:cNvPr>
            <p:cNvSpPr/>
            <p:nvPr/>
          </p:nvSpPr>
          <p:spPr>
            <a:xfrm>
              <a:off x="5540287" y="1332616"/>
              <a:ext cx="3155755" cy="435423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2F"/>
                  </a:solidFill>
                </a:rPr>
                <a:t>19436 rows × 3524 columns </a:t>
              </a:r>
              <a:endParaRPr lang="ko-KR" altLang="en-US" dirty="0">
                <a:solidFill>
                  <a:srgbClr val="00002F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FAA4AE7-2482-46AF-8260-38205483AADD}"/>
                </a:ext>
              </a:extLst>
            </p:cNvPr>
            <p:cNvCxnSpPr>
              <a:cxnSpLocks/>
            </p:cNvCxnSpPr>
            <p:nvPr/>
          </p:nvCxnSpPr>
          <p:spPr>
            <a:xfrm>
              <a:off x="3969781" y="1550327"/>
              <a:ext cx="1425109" cy="0"/>
            </a:xfrm>
            <a:prstGeom prst="straightConnector1">
              <a:avLst/>
            </a:prstGeom>
            <a:ln>
              <a:solidFill>
                <a:srgbClr val="00002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40B396-28DE-45E0-A21E-C63175BD096A}"/>
              </a:ext>
            </a:extLst>
          </p:cNvPr>
          <p:cNvSpPr txBox="1"/>
          <p:nvPr/>
        </p:nvSpPr>
        <p:spPr>
          <a:xfrm>
            <a:off x="3792463" y="5161756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프레임 일부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F0CE7ED-7296-4461-BCF3-B3FA7F18C263}"/>
              </a:ext>
            </a:extLst>
          </p:cNvPr>
          <p:cNvGrpSpPr/>
          <p:nvPr/>
        </p:nvGrpSpPr>
        <p:grpSpPr>
          <a:xfrm>
            <a:off x="358192" y="3271468"/>
            <a:ext cx="8427616" cy="1804653"/>
            <a:chOff x="323528" y="3263257"/>
            <a:chExt cx="8427616" cy="180465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F6C201D-8607-4617-ADE6-2EEA344EC2C7}"/>
                </a:ext>
              </a:extLst>
            </p:cNvPr>
            <p:cNvGrpSpPr/>
            <p:nvPr/>
          </p:nvGrpSpPr>
          <p:grpSpPr>
            <a:xfrm>
              <a:off x="323528" y="3263258"/>
              <a:ext cx="8427616" cy="1785792"/>
              <a:chOff x="521804" y="3289548"/>
              <a:chExt cx="8427616" cy="178579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02477D5-B362-4859-A9FC-306C3E419A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1682"/>
              <a:stretch/>
            </p:blipFill>
            <p:spPr>
              <a:xfrm>
                <a:off x="521804" y="3289548"/>
                <a:ext cx="8100392" cy="178579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9D9930-C62C-4AA3-9BE6-277D842DB250}"/>
                  </a:ext>
                </a:extLst>
              </p:cNvPr>
              <p:cNvSpPr txBox="1"/>
              <p:nvPr/>
            </p:nvSpPr>
            <p:spPr>
              <a:xfrm>
                <a:off x="8593232" y="3928328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779774-7D42-4F75-8DF0-A4EDA073761A}"/>
                </a:ext>
              </a:extLst>
            </p:cNvPr>
            <p:cNvSpPr/>
            <p:nvPr/>
          </p:nvSpPr>
          <p:spPr>
            <a:xfrm>
              <a:off x="392856" y="3263257"/>
              <a:ext cx="8358288" cy="1804653"/>
            </a:xfrm>
            <a:prstGeom prst="rect">
              <a:avLst/>
            </a:prstGeom>
            <a:noFill/>
            <a:ln w="9525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18EE4D9-4394-4C7F-B9C5-FD7E70947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8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46"/>
    </mc:Choice>
    <mc:Fallback>
      <p:transition advTm="9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EFB3F6-03A7-464E-9F54-C39AECFC4B9C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3035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F1E9D6-067B-4889-A1EB-6E3EB7D0152D}"/>
              </a:ext>
            </a:extLst>
          </p:cNvPr>
          <p:cNvSpPr txBox="1"/>
          <p:nvPr/>
        </p:nvSpPr>
        <p:spPr>
          <a:xfrm>
            <a:off x="323528" y="229340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솔루션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AA57AA-5920-4969-8CC8-49C65F39CED1}"/>
              </a:ext>
            </a:extLst>
          </p:cNvPr>
          <p:cNvGrpSpPr/>
          <p:nvPr/>
        </p:nvGrpSpPr>
        <p:grpSpPr>
          <a:xfrm>
            <a:off x="1445159" y="1794385"/>
            <a:ext cx="6253684" cy="2270238"/>
            <a:chOff x="1406800" y="1794385"/>
            <a:chExt cx="6253684" cy="227023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F1922A6-93AC-4E13-BDB9-4B9899F6BFFF}"/>
                </a:ext>
              </a:extLst>
            </p:cNvPr>
            <p:cNvGrpSpPr/>
            <p:nvPr/>
          </p:nvGrpSpPr>
          <p:grpSpPr>
            <a:xfrm>
              <a:off x="1406800" y="1794386"/>
              <a:ext cx="2270238" cy="2270236"/>
              <a:chOff x="1406800" y="1794386"/>
              <a:chExt cx="2270238" cy="227023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27E3B74-799F-4B38-BCBF-99DE30A2ADDE}"/>
                  </a:ext>
                </a:extLst>
              </p:cNvPr>
              <p:cNvSpPr/>
              <p:nvPr/>
            </p:nvSpPr>
            <p:spPr>
              <a:xfrm>
                <a:off x="1406800" y="1794386"/>
                <a:ext cx="2270238" cy="2270236"/>
              </a:xfrm>
              <a:prstGeom prst="rect">
                <a:avLst/>
              </a:prstGeom>
              <a:solidFill>
                <a:srgbClr val="0000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BED289-6D06-4214-AD15-886AB4AC0669}"/>
                  </a:ext>
                </a:extLst>
              </p:cNvPr>
              <p:cNvSpPr txBox="1"/>
              <p:nvPr/>
            </p:nvSpPr>
            <p:spPr>
              <a:xfrm>
                <a:off x="1667895" y="2698670"/>
                <a:ext cx="1748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Feature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정형화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D910A5B-9140-43A5-927A-80A7070EA483}"/>
                </a:ext>
              </a:extLst>
            </p:cNvPr>
            <p:cNvGrpSpPr/>
            <p:nvPr/>
          </p:nvGrpSpPr>
          <p:grpSpPr>
            <a:xfrm>
              <a:off x="5390245" y="1794385"/>
              <a:ext cx="2270239" cy="2270238"/>
              <a:chOff x="5390245" y="1794385"/>
              <a:chExt cx="2270239" cy="227023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A34BCA1-74C4-4931-9C15-1105A5185E33}"/>
                  </a:ext>
                </a:extLst>
              </p:cNvPr>
              <p:cNvSpPr/>
              <p:nvPr/>
            </p:nvSpPr>
            <p:spPr>
              <a:xfrm>
                <a:off x="5390246" y="1794385"/>
                <a:ext cx="2270238" cy="2270238"/>
              </a:xfrm>
              <a:prstGeom prst="rect">
                <a:avLst/>
              </a:prstGeom>
              <a:noFill/>
              <a:ln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C6094F-3002-4638-A07A-9C4F215E35E1}"/>
                  </a:ext>
                </a:extLst>
              </p:cNvPr>
              <p:cNvSpPr txBox="1"/>
              <p:nvPr/>
            </p:nvSpPr>
            <p:spPr>
              <a:xfrm>
                <a:off x="5390245" y="2698669"/>
                <a:ext cx="2270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002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EDA </a:t>
                </a:r>
                <a:r>
                  <a:rPr lang="ko-KR" altLang="en-US" dirty="0">
                    <a:solidFill>
                      <a:srgbClr val="00002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솔루션</a:t>
                </a:r>
              </a:p>
            </p:txBody>
          </p:sp>
        </p:grpSp>
      </p:grp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F6646066-6515-456A-A660-31552BA94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3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955"/>
    </mc:Choice>
    <mc:Fallback>
      <p:transition advTm="5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02D4EC-CCDC-41B6-86A8-AF59E204ACEA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7110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6CA724-EA39-438C-9A88-A6633D824508}"/>
              </a:ext>
            </a:extLst>
          </p:cNvPr>
          <p:cNvSpPr txBox="1"/>
          <p:nvPr/>
        </p:nvSpPr>
        <p:spPr>
          <a:xfrm>
            <a:off x="323528" y="229340"/>
            <a:ext cx="1711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정형화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E824D9-27EE-4C11-B597-1F3094F15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06274"/>
              </p:ext>
            </p:extLst>
          </p:nvPr>
        </p:nvGraphicFramePr>
        <p:xfrm>
          <a:off x="839670" y="1339960"/>
          <a:ext cx="7464660" cy="2313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9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Event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Ability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때 플레이어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event_contents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진수 별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Event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Right Click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때 플레이어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event_contents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Target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유닛 별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Event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Selection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때 플레이어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event_contents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4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공격정보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이벤트코드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5A0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Attack Target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count)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F5A64128-980B-42CF-A670-D941DDAB7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740"/>
    </mc:Choice>
    <mc:Fallback>
      <p:transition advTm="11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977A91E-3EC7-4756-BC23-B11363444CEF}"/>
              </a:ext>
            </a:extLst>
          </p:cNvPr>
          <p:cNvGrpSpPr/>
          <p:nvPr/>
        </p:nvGrpSpPr>
        <p:grpSpPr>
          <a:xfrm>
            <a:off x="1624672" y="2857500"/>
            <a:ext cx="5894647" cy="2159983"/>
            <a:chOff x="971600" y="3101315"/>
            <a:chExt cx="5894647" cy="215998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CC1A01-6B28-4B7D-83BA-9534FED847AB}"/>
                </a:ext>
              </a:extLst>
            </p:cNvPr>
            <p:cNvGrpSpPr/>
            <p:nvPr/>
          </p:nvGrpSpPr>
          <p:grpSpPr>
            <a:xfrm>
              <a:off x="1119322" y="3200261"/>
              <a:ext cx="5599202" cy="1962090"/>
              <a:chOff x="899592" y="3073524"/>
              <a:chExt cx="5599202" cy="196209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6BE43A7-D2E5-4045-BC82-263B03D43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355"/>
              <a:stretch/>
            </p:blipFill>
            <p:spPr>
              <a:xfrm>
                <a:off x="899592" y="3073524"/>
                <a:ext cx="5243014" cy="196209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597288-8AF2-4EEB-BA0D-1819D1C473B6}"/>
                  </a:ext>
                </a:extLst>
              </p:cNvPr>
              <p:cNvSpPr txBox="1"/>
              <p:nvPr/>
            </p:nvSpPr>
            <p:spPr>
              <a:xfrm>
                <a:off x="6142606" y="3937620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62ED1F-9379-429B-A3C2-DF5F1E43BC5B}"/>
                </a:ext>
              </a:extLst>
            </p:cNvPr>
            <p:cNvSpPr/>
            <p:nvPr/>
          </p:nvSpPr>
          <p:spPr>
            <a:xfrm>
              <a:off x="971600" y="3101315"/>
              <a:ext cx="5894647" cy="2159983"/>
            </a:xfrm>
            <a:prstGeom prst="rect">
              <a:avLst/>
            </a:prstGeom>
            <a:noFill/>
            <a:ln w="9525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DDB3ACA-ED6A-46F4-BB04-6EA8F7D40476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8953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985740-87F5-47D8-9E01-223328861EF8}"/>
              </a:ext>
            </a:extLst>
          </p:cNvPr>
          <p:cNvSpPr txBox="1"/>
          <p:nvPr/>
        </p:nvSpPr>
        <p:spPr>
          <a:xfrm>
            <a:off x="323528" y="229340"/>
            <a:ext cx="189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정형화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4F424-FB46-4591-84BE-17AE37A6B534}"/>
              </a:ext>
            </a:extLst>
          </p:cNvPr>
          <p:cNvSpPr txBox="1"/>
          <p:nvPr/>
        </p:nvSpPr>
        <p:spPr>
          <a:xfrm>
            <a:off x="366809" y="664871"/>
            <a:ext cx="104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1809B-30E4-4A7C-B9EE-E4A915B02674}"/>
              </a:ext>
            </a:extLst>
          </p:cNvPr>
          <p:cNvSpPr txBox="1"/>
          <p:nvPr/>
        </p:nvSpPr>
        <p:spPr>
          <a:xfrm>
            <a:off x="2964024" y="5070003"/>
            <a:ext cx="3215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어빌리티코드 별 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 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칼럼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14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B0387-5D58-49E1-B667-061FB7F65517}"/>
              </a:ext>
            </a:extLst>
          </p:cNvPr>
          <p:cNvSpPr txBox="1"/>
          <p:nvPr/>
        </p:nvSpPr>
        <p:spPr>
          <a:xfrm>
            <a:off x="2742857" y="2137420"/>
            <a:ext cx="36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&lt;Event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Ability</a:t>
            </a:r>
            <a:r>
              <a: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</a:t>
            </a:r>
            <a:r>
              <a:rPr lang="en-US" altLang="ko-KR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event_contents&gt;</a:t>
            </a:r>
            <a:endParaRPr lang="ko-KR" altLang="en-US" sz="1400" dirty="0">
              <a:solidFill>
                <a:srgbClr val="00002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4065DB-2D20-4071-9A06-80EE487DA33E}"/>
              </a:ext>
            </a:extLst>
          </p:cNvPr>
          <p:cNvGrpSpPr/>
          <p:nvPr/>
        </p:nvGrpSpPr>
        <p:grpSpPr>
          <a:xfrm>
            <a:off x="3667121" y="935953"/>
            <a:ext cx="1809750" cy="1148276"/>
            <a:chOff x="1761414" y="1129307"/>
            <a:chExt cx="1809750" cy="114827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F56C9C6-AD21-4D5E-934D-A7FE105F7803}"/>
                </a:ext>
              </a:extLst>
            </p:cNvPr>
            <p:cNvGrpSpPr/>
            <p:nvPr/>
          </p:nvGrpSpPr>
          <p:grpSpPr>
            <a:xfrm>
              <a:off x="1761414" y="1129307"/>
              <a:ext cx="1809750" cy="1148276"/>
              <a:chOff x="3667121" y="690430"/>
              <a:chExt cx="1809750" cy="114827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D7F2E0D-93FC-4B90-A267-623915F85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601"/>
              <a:stretch/>
            </p:blipFill>
            <p:spPr>
              <a:xfrm>
                <a:off x="3667121" y="690430"/>
                <a:ext cx="1809750" cy="79208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BE1E5A-A029-4315-98F4-196455FA9C37}"/>
                  </a:ext>
                </a:extLst>
              </p:cNvPr>
              <p:cNvSpPr txBox="1"/>
              <p:nvPr/>
            </p:nvSpPr>
            <p:spPr>
              <a:xfrm rot="5400000">
                <a:off x="4506564" y="1475946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643467B-AD71-4801-9E54-7E1FCB9C7C94}"/>
                </a:ext>
              </a:extLst>
            </p:cNvPr>
            <p:cNvSpPr/>
            <p:nvPr/>
          </p:nvSpPr>
          <p:spPr>
            <a:xfrm>
              <a:off x="1761414" y="1129307"/>
              <a:ext cx="1809750" cy="1148276"/>
            </a:xfrm>
            <a:prstGeom prst="rect">
              <a:avLst/>
            </a:prstGeom>
            <a:noFill/>
            <a:ln w="9525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09F1BD-BC8C-4193-A50E-A1DE870BA179}"/>
              </a:ext>
            </a:extLst>
          </p:cNvPr>
          <p:cNvCxnSpPr>
            <a:cxnSpLocks/>
          </p:cNvCxnSpPr>
          <p:nvPr/>
        </p:nvCxnSpPr>
        <p:spPr>
          <a:xfrm>
            <a:off x="4571996" y="2485414"/>
            <a:ext cx="0" cy="300078"/>
          </a:xfrm>
          <a:prstGeom prst="straightConnector1">
            <a:avLst/>
          </a:prstGeom>
          <a:ln>
            <a:solidFill>
              <a:srgbClr val="0000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23C80ACA-FDA5-4EB6-856B-870DFB982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811"/>
    </mc:Choice>
    <mc:Fallback>
      <p:transition advTm="1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59CA72-FACA-46C5-8553-574C476E4458}"/>
              </a:ext>
            </a:extLst>
          </p:cNvPr>
          <p:cNvSpPr txBox="1"/>
          <p:nvPr/>
        </p:nvSpPr>
        <p:spPr>
          <a:xfrm>
            <a:off x="323528" y="229340"/>
            <a:ext cx="189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정형화 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265FF-15DD-4DC4-8C05-F115E023C748}"/>
              </a:ext>
            </a:extLst>
          </p:cNvPr>
          <p:cNvSpPr txBox="1"/>
          <p:nvPr/>
        </p:nvSpPr>
        <p:spPr>
          <a:xfrm>
            <a:off x="366809" y="66487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07D40-76FB-417C-B83F-4BA1F0E69282}"/>
              </a:ext>
            </a:extLst>
          </p:cNvPr>
          <p:cNvGrpSpPr/>
          <p:nvPr/>
        </p:nvGrpSpPr>
        <p:grpSpPr>
          <a:xfrm>
            <a:off x="1766383" y="1993404"/>
            <a:ext cx="5611234" cy="1819945"/>
            <a:chOff x="1766383" y="2425459"/>
            <a:chExt cx="5611234" cy="18199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32F3DA-0DFB-4EAA-BCE9-6B72C428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21" b="52536"/>
            <a:stretch/>
          </p:blipFill>
          <p:spPr>
            <a:xfrm>
              <a:off x="1766383" y="2425459"/>
              <a:ext cx="5611234" cy="1440154"/>
            </a:xfrm>
            <a:prstGeom prst="rect">
              <a:avLst/>
            </a:prstGeom>
            <a:ln>
              <a:solidFill>
                <a:srgbClr val="00002F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A8180F-037F-4B4B-A660-2ACB5828B180}"/>
                </a:ext>
              </a:extLst>
            </p:cNvPr>
            <p:cNvSpPr txBox="1"/>
            <p:nvPr/>
          </p:nvSpPr>
          <p:spPr>
            <a:xfrm>
              <a:off x="2742861" y="3937627"/>
              <a:ext cx="3658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1400" dirty="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어빌리티코드 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5A0 </a:t>
              </a:r>
              <a:r>
                <a:rPr lang="ko-KR" altLang="en-US" sz="1400" dirty="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일부</a:t>
              </a:r>
              <a:r>
                <a:rPr lang="en-US" altLang="ko-KR" sz="1400" dirty="0">
                  <a:solidFill>
                    <a:srgbClr val="00002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1400" dirty="0">
                <a:solidFill>
                  <a:srgbClr val="00002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7C2FFD-FD58-43A9-95F7-82D54555A186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189539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9B05C4A1-83F7-4D50-AA05-4EDA48B12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4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197"/>
    </mc:Choice>
    <mc:Fallback>
      <p:transition advTm="13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A02D4EC-CCDC-41B6-86A8-AF59E204ACEA}"/>
              </a:ext>
            </a:extLst>
          </p:cNvPr>
          <p:cNvCxnSpPr>
            <a:cxnSpLocks/>
          </p:cNvCxnSpPr>
          <p:nvPr/>
        </p:nvCxnSpPr>
        <p:spPr>
          <a:xfrm>
            <a:off x="323528" y="647090"/>
            <a:ext cx="41852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6CA724-EA39-438C-9A88-A6633D824508}"/>
              </a:ext>
            </a:extLst>
          </p:cNvPr>
          <p:cNvSpPr txBox="1"/>
          <p:nvPr/>
        </p:nvSpPr>
        <p:spPr>
          <a:xfrm>
            <a:off x="323528" y="229340"/>
            <a:ext cx="4185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EDA(Exploratory Data Analysis) 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E824D9-27EE-4C11-B597-1F3094F15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11372"/>
              </p:ext>
            </p:extLst>
          </p:nvPr>
        </p:nvGraphicFramePr>
        <p:xfrm>
          <a:off x="839670" y="1339960"/>
          <a:ext cx="7464660" cy="1877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9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일꾼 수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&amp; 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유닛 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소비 미네랄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&amp; 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2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지상 유닛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vs </a:t>
                      </a:r>
                      <a:r>
                        <a:rPr lang="ko-KR" altLang="en-US" sz="1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2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공중 유닛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132EDCE-B3B8-47FA-BA5A-50ECFF704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5011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873"/>
    </mc:Choice>
    <mc:Fallback>
      <p:transition advTm="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3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1105</Words>
  <Application>Microsoft Office PowerPoint</Application>
  <PresentationFormat>화면 슬라이드 쇼(16:10)</PresentationFormat>
  <Paragraphs>237</Paragraphs>
  <Slides>24</Slides>
  <Notes>24</Notes>
  <HiddenSlides>0</HiddenSlides>
  <MMClips>24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나눔스퀘어 ExtraBold</vt:lpstr>
      <vt:lpstr>나눔스퀘어 Bold</vt:lpstr>
      <vt:lpstr>맑은 고딕</vt:lpstr>
      <vt:lpstr>Arial</vt:lpstr>
      <vt:lpstr>나눔스퀘어</vt:lpstr>
      <vt:lpstr>나눔스퀘어라운드 Regular</vt:lpstr>
      <vt:lpstr>Starcraft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Kang JiHo</cp:lastModifiedBy>
  <cp:revision>968</cp:revision>
  <dcterms:created xsi:type="dcterms:W3CDTF">2017-10-30T07:08:53Z</dcterms:created>
  <dcterms:modified xsi:type="dcterms:W3CDTF">2021-01-03T11:08:39Z</dcterms:modified>
</cp:coreProperties>
</file>